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57" r:id="rId14"/>
    <p:sldMasterId id="2147484036" r:id="rId15"/>
    <p:sldMasterId id="2147484048" r:id="rId16"/>
  </p:sldMasterIdLst>
  <p:notesMasterIdLst>
    <p:notesMasterId r:id="rId59"/>
  </p:notesMasterIdLst>
  <p:handoutMasterIdLst>
    <p:handoutMasterId r:id="rId60"/>
  </p:handoutMasterIdLst>
  <p:sldIdLst>
    <p:sldId id="2145707154" r:id="rId17"/>
    <p:sldId id="2145707177" r:id="rId18"/>
    <p:sldId id="2145707172" r:id="rId19"/>
    <p:sldId id="2145707199" r:id="rId20"/>
    <p:sldId id="2145707210" r:id="rId21"/>
    <p:sldId id="2145707209" r:id="rId22"/>
    <p:sldId id="2145707134" r:id="rId23"/>
    <p:sldId id="2145707140" r:id="rId24"/>
    <p:sldId id="259" r:id="rId25"/>
    <p:sldId id="2145707141" r:id="rId26"/>
    <p:sldId id="2145707151" r:id="rId27"/>
    <p:sldId id="2145707142" r:id="rId28"/>
    <p:sldId id="2145707147" r:id="rId29"/>
    <p:sldId id="2145707180" r:id="rId30"/>
    <p:sldId id="2145707179" r:id="rId31"/>
    <p:sldId id="2145707181" r:id="rId32"/>
    <p:sldId id="2145707182" r:id="rId33"/>
    <p:sldId id="2145707186" r:id="rId34"/>
    <p:sldId id="2145707188" r:id="rId35"/>
    <p:sldId id="2145707187" r:id="rId36"/>
    <p:sldId id="2145707189" r:id="rId37"/>
    <p:sldId id="2145707190" r:id="rId38"/>
    <p:sldId id="2145707191" r:id="rId39"/>
    <p:sldId id="2145707192" r:id="rId40"/>
    <p:sldId id="2145707193" r:id="rId41"/>
    <p:sldId id="2145707183" r:id="rId42"/>
    <p:sldId id="2145707162" r:id="rId43"/>
    <p:sldId id="2145707163" r:id="rId44"/>
    <p:sldId id="2145707164" r:id="rId45"/>
    <p:sldId id="2145707206" r:id="rId46"/>
    <p:sldId id="2145707197" r:id="rId47"/>
    <p:sldId id="2145707196" r:id="rId48"/>
    <p:sldId id="2145707198" r:id="rId49"/>
    <p:sldId id="2145707184" r:id="rId50"/>
    <p:sldId id="2145707145" r:id="rId51"/>
    <p:sldId id="2134804608" r:id="rId52"/>
    <p:sldId id="2145707185" r:id="rId53"/>
    <p:sldId id="2145707169" r:id="rId54"/>
    <p:sldId id="2145707170" r:id="rId55"/>
    <p:sldId id="2145707166" r:id="rId56"/>
    <p:sldId id="2145707149" r:id="rId57"/>
    <p:sldId id="2145707178" r:id="rId58"/>
  </p:sldIdLst>
  <p:sldSz cx="12192000" cy="6858000"/>
  <p:notesSz cx="6858000" cy="9144000"/>
  <p:embeddedFontLst>
    <p:embeddedFont>
      <p:font typeface="Apis For Office"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Calibri Light" panose="020F0302020204030204" pitchFamily="34" charset="0"/>
      <p:regular r:id="rId69"/>
      <p:italic r:id="rId70"/>
    </p:embeddedFont>
    <p:embeddedFont>
      <p:font typeface="Helvetica" panose="020B0604020202020204" pitchFamily="34" charset="0"/>
      <p:regular r:id="rId71"/>
      <p:bold r:id="rId72"/>
      <p:italic r:id="rId73"/>
      <p:boldItalic r:id="rId74"/>
    </p:embeddedFont>
    <p:embeddedFont>
      <p:font typeface="Lato" panose="020F0502020204030203"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0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67" autoAdjust="0"/>
    <p:restoredTop sz="94660"/>
  </p:normalViewPr>
  <p:slideViewPr>
    <p:cSldViewPr snapToGrid="0">
      <p:cViewPr varScale="1">
        <p:scale>
          <a:sx n="100" d="100"/>
          <a:sy n="100" d="100"/>
        </p:scale>
        <p:origin x="114" y="3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Master" Target="slideMasters/slideMaster3.xml"/><Relationship Id="rId11" Type="http://schemas.openxmlformats.org/officeDocument/2006/relationships/customXml" Target="../customXml/item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font" Target="fonts/font14.fntdata"/><Relationship Id="rId79"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font" Target="fonts/font1.fntdata"/><Relationship Id="rId82" Type="http://schemas.openxmlformats.org/officeDocument/2006/relationships/tableStyles" Target="tableStyles.xml"/><Relationship Id="rId19" Type="http://schemas.openxmlformats.org/officeDocument/2006/relationships/slide" Target="slides/slide3.xml"/><Relationship Id="rId14" Type="http://schemas.openxmlformats.org/officeDocument/2006/relationships/slideMaster" Target="slideMasters/slideMaster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customXml" Target="../customXml/item8.xml"/><Relationship Id="rId51" Type="http://schemas.openxmlformats.org/officeDocument/2006/relationships/slide" Target="slides/slide35.xml"/><Relationship Id="rId72" Type="http://schemas.openxmlformats.org/officeDocument/2006/relationships/font" Target="fonts/font12.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customXml" Target="../customXml/item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font" Target="fonts/font16.fntdata"/><Relationship Id="rId7" Type="http://schemas.openxmlformats.org/officeDocument/2006/relationships/customXml" Target="../customXml/item7.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17/03/2023</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 note</a:t>
            </a:r>
          </a:p>
          <a:p>
            <a:pPr lvl="6"/>
            <a:r>
              <a:rPr lang="en-US"/>
              <a:t>7 level</a:t>
            </a:r>
          </a:p>
          <a:p>
            <a:pPr lvl="7"/>
            <a:r>
              <a:rPr lang="en-US"/>
              <a:t>8 level</a:t>
            </a:r>
          </a:p>
          <a:p>
            <a:pPr lvl="8"/>
            <a:r>
              <a:rPr lang="en-US"/>
              <a:t>9 header	</a:t>
            </a:r>
            <a:endParaRPr lang="en-GB"/>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17/03/2023</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0" indent="-179388"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0" indent="0" algn="l" defTabSz="914400" rtl="0" eaLnBrk="1" latinLnBrk="0" hangingPunct="1">
      <a:buFont typeface="Arial" panose="020B0604020202020204" pitchFamily="34" charset="0"/>
      <a:buChar char="​"/>
      <a:defRPr sz="1400" b="1" kern="1200">
        <a:solidFill>
          <a:schemeClr val="tx1"/>
        </a:solidFill>
        <a:latin typeface="+mn-lt"/>
        <a:ea typeface="+mn-ea"/>
        <a:cs typeface="+mn-cs"/>
      </a:defRPr>
    </a:lvl4pPr>
    <a:lvl5pPr marL="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indent="-2286000" algn="l" defTabSz="914400" rtl="0" eaLnBrk="1" latinLnBrk="0" hangingPunct="1">
      <a:defRPr sz="800" kern="1200">
        <a:solidFill>
          <a:schemeClr val="tx1"/>
        </a:solidFill>
        <a:latin typeface="+mn-lt"/>
        <a:ea typeface="+mn-ea"/>
        <a:cs typeface="+mn-cs"/>
      </a:defRPr>
    </a:lvl6pPr>
    <a:lvl7pPr marL="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7pPr>
    <a:lvl8pPr marL="180000" indent="-90000" algn="l" defTabSz="914400" rtl="0" eaLnBrk="1" latinLnBrk="0" hangingPunct="1">
      <a:buFont typeface="Arial" panose="020B0604020202020204" pitchFamily="34" charset="0"/>
      <a:buChar char="•"/>
      <a:defRPr sz="800" kern="1200">
        <a:solidFill>
          <a:schemeClr val="tx1"/>
        </a:solidFill>
        <a:latin typeface="+mn-lt"/>
        <a:ea typeface="+mn-ea"/>
        <a:cs typeface="+mn-cs"/>
      </a:defRPr>
    </a:lvl8pPr>
    <a:lvl9pPr marL="0" indent="0" algn="l" defTabSz="914400" rtl="0" eaLnBrk="1" latinLnBrk="0" hangingPunct="1">
      <a:buFont typeface="Arial" panose="020B0604020202020204" pitchFamily="34" charset="0"/>
      <a:buChar char="​"/>
      <a:defRPr sz="800" b="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a:t>
            </a:fld>
            <a:endParaRPr lang="en-GB"/>
          </a:p>
        </p:txBody>
      </p:sp>
    </p:spTree>
    <p:extLst>
      <p:ext uri="{BB962C8B-B14F-4D97-AF65-F5344CB8AC3E}">
        <p14:creationId xmlns:p14="http://schemas.microsoft.com/office/powerpoint/2010/main" val="2154653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54580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750695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39032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83149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13911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cs typeface="+mn-cs"/>
              </a:rPr>
              <a:t>Proprietary and Confidential</a:t>
            </a:r>
          </a:p>
        </p:txBody>
      </p:sp>
      <p:sp>
        <p:nvSpPr>
          <p:cNvPr id="5" name="Slide Number Placeholder 4"/>
          <p:cNvSpPr>
            <a:spLocks noGrp="1"/>
          </p:cNvSpPr>
          <p:nvPr>
            <p:ph type="sldNum" sz="quarter" idx="5"/>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mn-cs"/>
              </a:rPr>
              <a:pPr marL="0" marR="0" lvl="0" indent="0" algn="r" defTabSz="609585"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790440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72004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58332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621446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41</a:t>
            </a:fld>
            <a:endParaRPr lang="en-GB"/>
          </a:p>
        </p:txBody>
      </p:sp>
    </p:spTree>
    <p:extLst>
      <p:ext uri="{BB962C8B-B14F-4D97-AF65-F5344CB8AC3E}">
        <p14:creationId xmlns:p14="http://schemas.microsoft.com/office/powerpoint/2010/main" val="4149015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75945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9810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0"/>
              </a:rPr>
              <a:t>Proprietary and Confidential</a:t>
            </a:r>
          </a:p>
        </p:txBody>
      </p:sp>
      <p:sp>
        <p:nvSpPr>
          <p:cNvPr id="5" name="Slide Number Placeholder 4"/>
          <p:cNvSpPr>
            <a:spLocks noGrp="1"/>
          </p:cNvSpPr>
          <p:nvPr>
            <p:ph type="sldNum" sz="quarter" idx="11"/>
          </p:nvPr>
        </p:nvSpPr>
        <p:spPr/>
        <p:txBody>
          <a:bodyPr/>
          <a:lstStyle/>
          <a:p>
            <a:pPr marL="0" marR="0" lvl="0" indent="0" algn="r" defTabSz="609585" rtl="0" eaLnBrk="1" fontAlgn="base" latinLnBrk="0" hangingPunct="1">
              <a:lnSpc>
                <a:spcPct val="100000"/>
              </a:lnSpc>
              <a:spcBef>
                <a:spcPct val="0"/>
              </a:spcBef>
              <a:spcAft>
                <a:spcPct val="0"/>
              </a:spcAft>
              <a:buClrTx/>
              <a:buSzTx/>
              <a:buFontTx/>
              <a:buNone/>
              <a:tabLst/>
              <a:defRPr/>
            </a:pPr>
            <a:fld id="{4D917B78-98FF-4A91-B58A-4F8B0DA3A6B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609585"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41963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0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879096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Voice over Trial Domain and Protocol related information</a:t>
            </a:r>
          </a:p>
        </p:txBody>
      </p:sp>
      <p:sp>
        <p:nvSpPr>
          <p:cNvPr id="4" name="Slide Number Placeholder 3"/>
          <p:cNvSpPr>
            <a:spLocks noGrp="1"/>
          </p:cNvSpPr>
          <p:nvPr>
            <p:ph type="sldNum" sz="quarter" idx="5"/>
          </p:nvPr>
        </p:nvSpPr>
        <p:spPr/>
        <p:txBody>
          <a:bodyPr/>
          <a:lstStyle/>
          <a:p>
            <a:fld id="{A16CFAD1-D197-4A88-B173-A6412E995EE5}" type="slidenum">
              <a:rPr lang="en-GB" smtClean="0"/>
              <a:pPr/>
              <a:t>8</a:t>
            </a:fld>
            <a:endParaRPr lang="en-GB"/>
          </a:p>
        </p:txBody>
      </p:sp>
    </p:spTree>
    <p:extLst>
      <p:ext uri="{BB962C8B-B14F-4D97-AF65-F5344CB8AC3E}">
        <p14:creationId xmlns:p14="http://schemas.microsoft.com/office/powerpoint/2010/main" val="2879096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541290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At </a:t>
            </a:r>
            <a:r>
              <a:rPr lang="de-DE" err="1"/>
              <a:t>the</a:t>
            </a:r>
            <a:r>
              <a:rPr lang="de-DE"/>
              <a:t> DDF </a:t>
            </a:r>
            <a:r>
              <a:rPr lang="de-DE" err="1"/>
              <a:t>connectathon</a:t>
            </a:r>
            <a:r>
              <a:rPr lang="de-DE"/>
              <a:t> </a:t>
            </a:r>
            <a:r>
              <a:rPr lang="de-DE" err="1"/>
              <a:t>we</a:t>
            </a:r>
            <a:r>
              <a:rPr lang="de-DE"/>
              <a:t> </a:t>
            </a:r>
            <a:r>
              <a:rPr lang="de-DE" err="1"/>
              <a:t>created</a:t>
            </a:r>
            <a:r>
              <a:rPr lang="de-DE"/>
              <a:t> and </a:t>
            </a:r>
            <a:r>
              <a:rPr lang="de-DE" err="1"/>
              <a:t>demonstrated</a:t>
            </a:r>
            <a:r>
              <a:rPr lang="de-DE"/>
              <a:t> different </a:t>
            </a:r>
            <a:r>
              <a:rPr lang="de-DE" err="1"/>
              <a:t>use</a:t>
            </a:r>
            <a:r>
              <a:rPr lang="de-DE"/>
              <a:t> </a:t>
            </a:r>
            <a:r>
              <a:rPr lang="de-DE" err="1"/>
              <a:t>cases</a:t>
            </a:r>
            <a:r>
              <a:rPr lang="de-DE"/>
              <a:t> </a:t>
            </a:r>
            <a:r>
              <a:rPr lang="de-DE" err="1"/>
              <a:t>which</a:t>
            </a:r>
            <a:r>
              <a:rPr lang="de-DE"/>
              <a:t> </a:t>
            </a:r>
            <a:r>
              <a:rPr lang="de-DE" err="1"/>
              <a:t>are</a:t>
            </a:r>
            <a:r>
              <a:rPr lang="de-DE"/>
              <a:t> </a:t>
            </a:r>
            <a:r>
              <a:rPr lang="de-DE" err="1"/>
              <a:t>available</a:t>
            </a:r>
            <a:r>
              <a:rPr lang="de-DE"/>
              <a:t> </a:t>
            </a:r>
            <a:r>
              <a:rPr lang="de-DE" err="1"/>
              <a:t>as</a:t>
            </a:r>
            <a:r>
              <a:rPr lang="de-DE"/>
              <a:t> </a:t>
            </a:r>
            <a:r>
              <a:rPr lang="de-DE" err="1"/>
              <a:t>videos</a:t>
            </a:r>
            <a:r>
              <a:rPr lang="de-DE"/>
              <a:t>.</a:t>
            </a:r>
            <a:endParaRPr lang="en-GB"/>
          </a:p>
        </p:txBody>
      </p:sp>
      <p:sp>
        <p:nvSpPr>
          <p:cNvPr id="4" name="Foliennummernplatzhalter 3"/>
          <p:cNvSpPr>
            <a:spLocks noGrp="1"/>
          </p:cNvSpPr>
          <p:nvPr>
            <p:ph type="sldNum" sz="quarter" idx="5"/>
          </p:nvPr>
        </p:nvSpPr>
        <p:spPr/>
        <p:txBody>
          <a:bodyPr/>
          <a:lstStyle/>
          <a:p>
            <a:fld id="{A16CFAD1-D197-4A88-B173-A6412E995EE5}" type="slidenum">
              <a:rPr lang="en-GB" smtClean="0"/>
              <a:pPr/>
              <a:t>10</a:t>
            </a:fld>
            <a:endParaRPr lang="en-GB"/>
          </a:p>
        </p:txBody>
      </p:sp>
    </p:spTree>
    <p:extLst>
      <p:ext uri="{BB962C8B-B14F-4D97-AF65-F5344CB8AC3E}">
        <p14:creationId xmlns:p14="http://schemas.microsoft.com/office/powerpoint/2010/main" val="421898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16CFAD1-D197-4A88-B173-A6412E995EE5}" type="slidenum">
              <a:rPr lang="en-GB" smtClean="0"/>
              <a:pPr/>
              <a:t>12</a:t>
            </a:fld>
            <a:endParaRPr lang="en-GB"/>
          </a:p>
        </p:txBody>
      </p:sp>
    </p:spTree>
    <p:extLst>
      <p:ext uri="{BB962C8B-B14F-4D97-AF65-F5344CB8AC3E}">
        <p14:creationId xmlns:p14="http://schemas.microsoft.com/office/powerpoint/2010/main" val="184958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6470" y="458790"/>
            <a:ext cx="11190817" cy="646331"/>
          </a:xfrm>
        </p:spPr>
        <p:txBody>
          <a:bodyPr/>
          <a:lstStyle>
            <a:lvl1pPr>
              <a:defRPr>
                <a:effectL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a:extLst>
              <a:ext uri="{FF2B5EF4-FFF2-40B4-BE49-F238E27FC236}">
                <a16:creationId xmlns:a16="http://schemas.microsoft.com/office/drawing/2014/main" id="{855786CD-A71D-EC2A-2164-6C79405B5738}"/>
              </a:ext>
            </a:extLst>
          </p:cNvPr>
          <p:cNvSpPr>
            <a:spLocks noGrp="1"/>
          </p:cNvSpPr>
          <p:nvPr>
            <p:ph type="sldNum" sz="quarter" idx="12"/>
          </p:nvPr>
        </p:nvSpPr>
        <p:spPr>
          <a:xfrm>
            <a:off x="9448800" y="6399210"/>
            <a:ext cx="2743200" cy="365125"/>
          </a:xfrm>
          <a:prstGeom prst="rect">
            <a:avLst/>
          </a:prstGeo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410203"/>
      </p:ext>
    </p:extLst>
  </p:cSld>
  <p:clrMapOvr>
    <a:masterClrMapping/>
  </p:clrMapOvr>
  <p:transition>
    <p:strips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6470" y="458790"/>
            <a:ext cx="11190817" cy="646331"/>
          </a:xfrm>
        </p:spPr>
        <p:txBody>
          <a:bodyPr/>
          <a:lstStyle>
            <a:lvl1pPr>
              <a:defRPr>
                <a:effectLst/>
              </a:defRPr>
            </a:lvl1pPr>
          </a:lstStyle>
          <a:p>
            <a:r>
              <a:rPr lang="en-US" dirty="0"/>
              <a:t>Click to edit Master title style</a:t>
            </a:r>
          </a:p>
        </p:txBody>
      </p:sp>
      <p:sp>
        <p:nvSpPr>
          <p:cNvPr id="3" name="Slide Number Placeholder 1">
            <a:extLst>
              <a:ext uri="{FF2B5EF4-FFF2-40B4-BE49-F238E27FC236}">
                <a16:creationId xmlns:a16="http://schemas.microsoft.com/office/drawing/2014/main" id="{040D1AC3-2EAC-A42E-DFDC-F55AF01487FB}"/>
              </a:ext>
            </a:extLst>
          </p:cNvPr>
          <p:cNvSpPr>
            <a:spLocks noGrp="1"/>
          </p:cNvSpPr>
          <p:nvPr>
            <p:ph type="sldNum" sz="quarter" idx="4"/>
          </p:nvPr>
        </p:nvSpPr>
        <p:spPr>
          <a:xfrm>
            <a:off x="9448800" y="6492875"/>
            <a:ext cx="2743200" cy="365125"/>
          </a:xfrm>
          <a:prstGeom prst="rect">
            <a:avLst/>
          </a:prstGeom>
        </p:spPr>
        <p:txBody>
          <a:bodyPr/>
          <a:lstStyle>
            <a:lvl1pPr>
              <a:defRPr>
                <a:solidFill>
                  <a:schemeClr val="tx1"/>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46350885"/>
      </p:ext>
    </p:extLst>
  </p:cSld>
  <p:clrMapOvr>
    <a:masterClrMapping/>
  </p:clrMapOvr>
  <p:transition>
    <p:strips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Image">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5685495" y="0"/>
            <a:ext cx="5818909" cy="6858000"/>
          </a:xfrm>
          <a:prstGeom prst="rect">
            <a:avLst/>
          </a:prstGeom>
          <a:pattFill prst="solidDmnd">
            <a:fgClr>
              <a:schemeClr val="tx1">
                <a:lumMod val="10000"/>
                <a:lumOff val="90000"/>
              </a:schemeClr>
            </a:fgClr>
            <a:bgClr>
              <a:schemeClr val="bg1"/>
            </a:bgClr>
          </a:pattFill>
        </p:spPr>
        <p:txBody>
          <a:bodyPr rtlCol="0" anchor="ctr">
            <a:normAutofit/>
          </a:bodyPr>
          <a:lstStyle>
            <a:lvl1pPr algn="ctr">
              <a:defRPr sz="1600" b="0" i="0">
                <a:latin typeface="Helvetica" pitchFamily="2" charset="0"/>
              </a:defRPr>
            </a:lvl1pPr>
          </a:lstStyle>
          <a:p>
            <a:pPr lvl="0"/>
            <a:endParaRPr lang="en-US" noProof="0" dirty="0"/>
          </a:p>
        </p:txBody>
      </p:sp>
      <p:sp>
        <p:nvSpPr>
          <p:cNvPr id="7" name="Title Placeholder 1"/>
          <p:cNvSpPr>
            <a:spLocks noGrp="1"/>
          </p:cNvSpPr>
          <p:nvPr>
            <p:ph type="title"/>
          </p:nvPr>
        </p:nvSpPr>
        <p:spPr>
          <a:xfrm>
            <a:off x="463296" y="395008"/>
            <a:ext cx="4780907" cy="1216224"/>
          </a:xfrm>
          <a:prstGeom prst="rect">
            <a:avLst/>
          </a:prstGeom>
        </p:spPr>
        <p:txBody>
          <a:bodyPr rtlCol="0" anchor="t">
            <a:normAutofit/>
          </a:bodyPr>
          <a:lstStyle>
            <a:lvl1pPr>
              <a:defRPr sz="3733" baseline="0">
                <a:solidFill>
                  <a:schemeClr val="accent1"/>
                </a:solidFill>
              </a:defRPr>
            </a:lvl1pPr>
          </a:lstStyle>
          <a:p>
            <a:r>
              <a:rPr lang="en-US" dirty="0"/>
              <a:t>Click to edit Master title style</a:t>
            </a:r>
          </a:p>
        </p:txBody>
      </p:sp>
      <p:sp>
        <p:nvSpPr>
          <p:cNvPr id="8" name="Text Placeholder 3">
            <a:extLst>
              <a:ext uri="{FF2B5EF4-FFF2-40B4-BE49-F238E27FC236}">
                <a16:creationId xmlns:a16="http://schemas.microsoft.com/office/drawing/2014/main" id="{0514050B-DED6-423C-ACA6-8431C4DD5901}"/>
              </a:ext>
            </a:extLst>
          </p:cNvPr>
          <p:cNvSpPr>
            <a:spLocks noGrp="1"/>
          </p:cNvSpPr>
          <p:nvPr>
            <p:ph type="body" sz="quarter" idx="11"/>
          </p:nvPr>
        </p:nvSpPr>
        <p:spPr>
          <a:xfrm>
            <a:off x="463296" y="1625769"/>
            <a:ext cx="4780907" cy="406265"/>
          </a:xfrm>
          <a:prstGeom prst="rect">
            <a:avLst/>
          </a:prstGeom>
        </p:spPr>
        <p:txBody>
          <a:bodyPr/>
          <a:lstStyle>
            <a:lvl1pPr marL="0" indent="0">
              <a:buNone/>
              <a:defRPr sz="2400" b="0" i="0">
                <a:solidFill>
                  <a:schemeClr val="accent6"/>
                </a:solidFill>
                <a:latin typeface="Helvetica" pitchFamily="2" charset="0"/>
              </a:defRPr>
            </a:lvl1pPr>
            <a:lvl2pPr marL="457189" indent="0">
              <a:buNone/>
              <a:defRPr/>
            </a:lvl2pPr>
          </a:lstStyle>
          <a:p>
            <a:pPr lvl="0"/>
            <a:r>
              <a:rPr lang="en-US" dirty="0"/>
              <a:t>Edit Master text styles</a:t>
            </a:r>
          </a:p>
        </p:txBody>
      </p:sp>
      <p:sp>
        <p:nvSpPr>
          <p:cNvPr id="10" name="Text Placeholder 6">
            <a:extLst>
              <a:ext uri="{FF2B5EF4-FFF2-40B4-BE49-F238E27FC236}">
                <a16:creationId xmlns:a16="http://schemas.microsoft.com/office/drawing/2014/main" id="{5EF92D58-F92A-4A5D-B200-C8D6E89E3BD3}"/>
              </a:ext>
            </a:extLst>
          </p:cNvPr>
          <p:cNvSpPr>
            <a:spLocks noGrp="1"/>
          </p:cNvSpPr>
          <p:nvPr>
            <p:ph type="body" sz="quarter" idx="12" hasCustomPrompt="1"/>
          </p:nvPr>
        </p:nvSpPr>
        <p:spPr>
          <a:xfrm>
            <a:off x="480484" y="2338917"/>
            <a:ext cx="4753457" cy="336567"/>
          </a:xfrm>
          <a:prstGeom prst="rect">
            <a:avLst/>
          </a:prstGeom>
        </p:spPr>
        <p:txBody>
          <a:bodyPr/>
          <a:lstStyle>
            <a:lvl1pPr marL="0" indent="0">
              <a:buNone/>
              <a:defRPr sz="1867" b="0" i="0">
                <a:latin typeface="Helvetica" pitchFamily="2" charset="0"/>
              </a:defRPr>
            </a:lvl1pPr>
            <a:lvl2pPr marL="0" indent="0">
              <a:spcBef>
                <a:spcPts val="1600"/>
              </a:spcBef>
              <a:buFontTx/>
              <a:buNone/>
              <a:defRPr sz="1867"/>
            </a:lvl2pPr>
          </a:lstStyle>
          <a:p>
            <a:pPr lvl="0"/>
            <a:r>
              <a:rPr lang="en-US" dirty="0"/>
              <a:t>Content</a:t>
            </a:r>
          </a:p>
        </p:txBody>
      </p:sp>
      <p:pic>
        <p:nvPicPr>
          <p:cNvPr id="9" name="Picture 8">
            <a:extLst>
              <a:ext uri="{FF2B5EF4-FFF2-40B4-BE49-F238E27FC236}">
                <a16:creationId xmlns:a16="http://schemas.microsoft.com/office/drawing/2014/main" id="{40DF4677-35D2-4799-854D-3109D90535F2}"/>
              </a:ext>
            </a:extLst>
          </p:cNvPr>
          <p:cNvPicPr/>
          <p:nvPr userDrawn="1"/>
        </p:nvPicPr>
        <p:blipFill>
          <a:blip r:embed="rId2">
            <a:extLst>
              <a:ext uri="{28A0092B-C50C-407E-A947-70E740481C1C}">
                <a14:useLocalDpi xmlns:a14="http://schemas.microsoft.com/office/drawing/2010/main" val="0"/>
              </a:ext>
            </a:extLst>
          </a:blip>
          <a:srcRect l="8823" t="8514" b="8510"/>
          <a:stretch>
            <a:fillRect/>
          </a:stretch>
        </p:blipFill>
        <p:spPr bwMode="auto">
          <a:xfrm>
            <a:off x="11125200" y="6513510"/>
            <a:ext cx="1066800" cy="257175"/>
          </a:xfrm>
          <a:prstGeom prst="rect">
            <a:avLst/>
          </a:prstGeom>
          <a:noFill/>
          <a:ln>
            <a:noFill/>
          </a:ln>
        </p:spPr>
      </p:pic>
    </p:spTree>
    <p:extLst>
      <p:ext uri="{BB962C8B-B14F-4D97-AF65-F5344CB8AC3E}">
        <p14:creationId xmlns:p14="http://schemas.microsoft.com/office/powerpoint/2010/main" val="2717456693"/>
      </p:ext>
    </p:extLst>
  </p:cSld>
  <p:clrMapOvr>
    <a:masterClrMapping/>
  </p:clrMapOvr>
  <mc:AlternateContent xmlns:mc="http://schemas.openxmlformats.org/markup-compatibility/2006" xmlns:p14="http://schemas.microsoft.com/office/powerpoint/2010/main">
    <mc:Choice Requires="p14">
      <p:transition spd="slow" p14:dur="1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32" name="Picture Placeholder 8"/>
          <p:cNvSpPr>
            <a:spLocks noGrp="1"/>
          </p:cNvSpPr>
          <p:nvPr>
            <p:ph type="pic" sz="quarter" idx="13"/>
          </p:nvPr>
        </p:nvSpPr>
        <p:spPr>
          <a:xfrm>
            <a:off x="463296" y="1942961"/>
            <a:ext cx="3722624" cy="1963459"/>
          </a:xfrm>
          <a:custGeom>
            <a:avLst/>
            <a:gdLst>
              <a:gd name="connsiteX0" fmla="*/ 0 w 2117272"/>
              <a:gd name="connsiteY0" fmla="*/ 0 h 2117272"/>
              <a:gd name="connsiteX1" fmla="*/ 2117272 w 2117272"/>
              <a:gd name="connsiteY1" fmla="*/ 0 h 2117272"/>
              <a:gd name="connsiteX2" fmla="*/ 2117272 w 2117272"/>
              <a:gd name="connsiteY2" fmla="*/ 2117272 h 2117272"/>
              <a:gd name="connsiteX3" fmla="*/ 0 w 2117272"/>
              <a:gd name="connsiteY3" fmla="*/ 2117272 h 2117272"/>
            </a:gdLst>
            <a:ahLst/>
            <a:cxnLst>
              <a:cxn ang="0">
                <a:pos x="connsiteX0" y="connsiteY0"/>
              </a:cxn>
              <a:cxn ang="0">
                <a:pos x="connsiteX1" y="connsiteY1"/>
              </a:cxn>
              <a:cxn ang="0">
                <a:pos x="connsiteX2" y="connsiteY2"/>
              </a:cxn>
              <a:cxn ang="0">
                <a:pos x="connsiteX3" y="connsiteY3"/>
              </a:cxn>
            </a:cxnLst>
            <a:rect l="l" t="t" r="r" b="b"/>
            <a:pathLst>
              <a:path w="2117272" h="2117272">
                <a:moveTo>
                  <a:pt x="0" y="0"/>
                </a:moveTo>
                <a:lnTo>
                  <a:pt x="2117272" y="0"/>
                </a:lnTo>
                <a:lnTo>
                  <a:pt x="2117272" y="2117272"/>
                </a:lnTo>
                <a:lnTo>
                  <a:pt x="0" y="2117272"/>
                </a:lnTo>
                <a:close/>
              </a:path>
            </a:pathLst>
          </a:custGeom>
          <a:pattFill prst="solidDmnd">
            <a:fgClr>
              <a:schemeClr val="tx1">
                <a:lumMod val="10000"/>
                <a:lumOff val="90000"/>
              </a:schemeClr>
            </a:fgClr>
            <a:bgClr>
              <a:schemeClr val="bg1"/>
            </a:bgClr>
          </a:pattFill>
        </p:spPr>
        <p:txBody>
          <a:bodyPr rtlCol="0" anchor="ctr">
            <a:noAutofit/>
          </a:bodyPr>
          <a:lstStyle>
            <a:lvl1pPr marL="0" indent="0" algn="ctr">
              <a:buNone/>
              <a:defRPr sz="1867" b="0" i="0">
                <a:latin typeface="Helvetica" pitchFamily="2" charset="0"/>
              </a:defRPr>
            </a:lvl1pPr>
          </a:lstStyle>
          <a:p>
            <a:pPr lvl="0"/>
            <a:endParaRPr lang="en-US" noProof="0" dirty="0"/>
          </a:p>
        </p:txBody>
      </p:sp>
      <p:sp>
        <p:nvSpPr>
          <p:cNvPr id="10" name="Title Placeholder 1">
            <a:extLst>
              <a:ext uri="{FF2B5EF4-FFF2-40B4-BE49-F238E27FC236}">
                <a16:creationId xmlns:a16="http://schemas.microsoft.com/office/drawing/2014/main" id="{36C1C1FB-2595-514A-86B8-E921DE651B30}"/>
              </a:ext>
            </a:extLst>
          </p:cNvPr>
          <p:cNvSpPr>
            <a:spLocks noGrp="1"/>
          </p:cNvSpPr>
          <p:nvPr>
            <p:ph type="title"/>
          </p:nvPr>
        </p:nvSpPr>
        <p:spPr>
          <a:xfrm>
            <a:off x="463296" y="395008"/>
            <a:ext cx="10515600" cy="824192"/>
          </a:xfrm>
          <a:prstGeom prst="rect">
            <a:avLst/>
          </a:prstGeom>
        </p:spPr>
        <p:txBody>
          <a:bodyPr rtlCol="0" anchor="t">
            <a:normAutofit/>
          </a:bodyPr>
          <a:lstStyle>
            <a:lvl1pPr>
              <a:defRPr sz="3733" baseline="0">
                <a:solidFill>
                  <a:srgbClr val="0072CE"/>
                </a:solidFill>
              </a:defRPr>
            </a:lvl1pPr>
          </a:lstStyle>
          <a:p>
            <a:r>
              <a:rPr lang="en-US" dirty="0"/>
              <a:t>Click to edit Master title style</a:t>
            </a:r>
          </a:p>
        </p:txBody>
      </p:sp>
      <p:sp>
        <p:nvSpPr>
          <p:cNvPr id="11" name="Text Placeholder 3">
            <a:extLst>
              <a:ext uri="{FF2B5EF4-FFF2-40B4-BE49-F238E27FC236}">
                <a16:creationId xmlns:a16="http://schemas.microsoft.com/office/drawing/2014/main" id="{7E856792-2FE5-AF40-8F86-9487589C3B6A}"/>
              </a:ext>
            </a:extLst>
          </p:cNvPr>
          <p:cNvSpPr>
            <a:spLocks noGrp="1"/>
          </p:cNvSpPr>
          <p:nvPr>
            <p:ph type="body" sz="quarter" idx="10"/>
          </p:nvPr>
        </p:nvSpPr>
        <p:spPr>
          <a:xfrm>
            <a:off x="463296" y="1219201"/>
            <a:ext cx="10515600" cy="406265"/>
          </a:xfrm>
          <a:prstGeom prst="rect">
            <a:avLst/>
          </a:prstGeom>
        </p:spPr>
        <p:txBody>
          <a:bodyPr/>
          <a:lstStyle>
            <a:lvl1pPr marL="0" indent="0">
              <a:buNone/>
              <a:defRPr sz="2400" b="0" i="0">
                <a:solidFill>
                  <a:srgbClr val="DB0A5B"/>
                </a:solidFill>
                <a:latin typeface="Helvetica" pitchFamily="2" charset="0"/>
              </a:defRPr>
            </a:lvl1pPr>
            <a:lvl2pPr marL="457189" indent="0">
              <a:buNone/>
              <a:defRPr/>
            </a:lvl2pPr>
          </a:lstStyle>
          <a:p>
            <a:pPr lvl="0"/>
            <a:r>
              <a:rPr lang="en-US" dirty="0"/>
              <a:t>Edit Master text styles</a:t>
            </a:r>
          </a:p>
        </p:txBody>
      </p:sp>
      <p:sp>
        <p:nvSpPr>
          <p:cNvPr id="15" name="Picture Placeholder 8">
            <a:extLst>
              <a:ext uri="{FF2B5EF4-FFF2-40B4-BE49-F238E27FC236}">
                <a16:creationId xmlns:a16="http://schemas.microsoft.com/office/drawing/2014/main" id="{0FA9E2C0-6F34-E54F-B004-545BFD2DDA0C}"/>
              </a:ext>
            </a:extLst>
          </p:cNvPr>
          <p:cNvSpPr>
            <a:spLocks noGrp="1"/>
          </p:cNvSpPr>
          <p:nvPr>
            <p:ph type="pic" sz="quarter" idx="14"/>
          </p:nvPr>
        </p:nvSpPr>
        <p:spPr>
          <a:xfrm>
            <a:off x="4185920" y="1942961"/>
            <a:ext cx="3722624" cy="1963459"/>
          </a:xfrm>
          <a:custGeom>
            <a:avLst/>
            <a:gdLst>
              <a:gd name="connsiteX0" fmla="*/ 0 w 2117272"/>
              <a:gd name="connsiteY0" fmla="*/ 0 h 2117272"/>
              <a:gd name="connsiteX1" fmla="*/ 2117272 w 2117272"/>
              <a:gd name="connsiteY1" fmla="*/ 0 h 2117272"/>
              <a:gd name="connsiteX2" fmla="*/ 2117272 w 2117272"/>
              <a:gd name="connsiteY2" fmla="*/ 2117272 h 2117272"/>
              <a:gd name="connsiteX3" fmla="*/ 0 w 2117272"/>
              <a:gd name="connsiteY3" fmla="*/ 2117272 h 2117272"/>
            </a:gdLst>
            <a:ahLst/>
            <a:cxnLst>
              <a:cxn ang="0">
                <a:pos x="connsiteX0" y="connsiteY0"/>
              </a:cxn>
              <a:cxn ang="0">
                <a:pos x="connsiteX1" y="connsiteY1"/>
              </a:cxn>
              <a:cxn ang="0">
                <a:pos x="connsiteX2" y="connsiteY2"/>
              </a:cxn>
              <a:cxn ang="0">
                <a:pos x="connsiteX3" y="connsiteY3"/>
              </a:cxn>
            </a:cxnLst>
            <a:rect l="l" t="t" r="r" b="b"/>
            <a:pathLst>
              <a:path w="2117272" h="2117272">
                <a:moveTo>
                  <a:pt x="0" y="0"/>
                </a:moveTo>
                <a:lnTo>
                  <a:pt x="2117272" y="0"/>
                </a:lnTo>
                <a:lnTo>
                  <a:pt x="2117272" y="2117272"/>
                </a:lnTo>
                <a:lnTo>
                  <a:pt x="0" y="2117272"/>
                </a:lnTo>
                <a:close/>
              </a:path>
            </a:pathLst>
          </a:custGeom>
          <a:pattFill prst="solidDmnd">
            <a:fgClr>
              <a:schemeClr val="tx1">
                <a:lumMod val="10000"/>
                <a:lumOff val="90000"/>
              </a:schemeClr>
            </a:fgClr>
            <a:bgClr>
              <a:schemeClr val="bg1"/>
            </a:bgClr>
          </a:pattFill>
        </p:spPr>
        <p:txBody>
          <a:bodyPr rtlCol="0" anchor="ctr">
            <a:noAutofit/>
          </a:bodyPr>
          <a:lstStyle>
            <a:lvl1pPr marL="0" indent="0" algn="ctr">
              <a:buNone/>
              <a:defRPr sz="1867" b="0" i="0">
                <a:latin typeface="Helvetica" pitchFamily="2" charset="0"/>
              </a:defRPr>
            </a:lvl1pPr>
          </a:lstStyle>
          <a:p>
            <a:pPr lvl="0"/>
            <a:endParaRPr lang="en-US" noProof="0" dirty="0"/>
          </a:p>
        </p:txBody>
      </p:sp>
      <p:sp>
        <p:nvSpPr>
          <p:cNvPr id="19" name="Picture Placeholder 8">
            <a:extLst>
              <a:ext uri="{FF2B5EF4-FFF2-40B4-BE49-F238E27FC236}">
                <a16:creationId xmlns:a16="http://schemas.microsoft.com/office/drawing/2014/main" id="{F9B788F5-ECD7-264C-B166-E5C6A9C7A4FF}"/>
              </a:ext>
            </a:extLst>
          </p:cNvPr>
          <p:cNvSpPr>
            <a:spLocks noGrp="1"/>
          </p:cNvSpPr>
          <p:nvPr>
            <p:ph type="pic" sz="quarter" idx="15"/>
          </p:nvPr>
        </p:nvSpPr>
        <p:spPr>
          <a:xfrm>
            <a:off x="7908544" y="1942961"/>
            <a:ext cx="3722624" cy="1963459"/>
          </a:xfrm>
          <a:custGeom>
            <a:avLst/>
            <a:gdLst>
              <a:gd name="connsiteX0" fmla="*/ 0 w 2117272"/>
              <a:gd name="connsiteY0" fmla="*/ 0 h 2117272"/>
              <a:gd name="connsiteX1" fmla="*/ 2117272 w 2117272"/>
              <a:gd name="connsiteY1" fmla="*/ 0 h 2117272"/>
              <a:gd name="connsiteX2" fmla="*/ 2117272 w 2117272"/>
              <a:gd name="connsiteY2" fmla="*/ 2117272 h 2117272"/>
              <a:gd name="connsiteX3" fmla="*/ 0 w 2117272"/>
              <a:gd name="connsiteY3" fmla="*/ 2117272 h 2117272"/>
            </a:gdLst>
            <a:ahLst/>
            <a:cxnLst>
              <a:cxn ang="0">
                <a:pos x="connsiteX0" y="connsiteY0"/>
              </a:cxn>
              <a:cxn ang="0">
                <a:pos x="connsiteX1" y="connsiteY1"/>
              </a:cxn>
              <a:cxn ang="0">
                <a:pos x="connsiteX2" y="connsiteY2"/>
              </a:cxn>
              <a:cxn ang="0">
                <a:pos x="connsiteX3" y="connsiteY3"/>
              </a:cxn>
            </a:cxnLst>
            <a:rect l="l" t="t" r="r" b="b"/>
            <a:pathLst>
              <a:path w="2117272" h="2117272">
                <a:moveTo>
                  <a:pt x="0" y="0"/>
                </a:moveTo>
                <a:lnTo>
                  <a:pt x="2117272" y="0"/>
                </a:lnTo>
                <a:lnTo>
                  <a:pt x="2117272" y="2117272"/>
                </a:lnTo>
                <a:lnTo>
                  <a:pt x="0" y="2117272"/>
                </a:lnTo>
                <a:close/>
              </a:path>
            </a:pathLst>
          </a:custGeom>
          <a:pattFill prst="solidDmnd">
            <a:fgClr>
              <a:schemeClr val="tx1">
                <a:lumMod val="10000"/>
                <a:lumOff val="90000"/>
              </a:schemeClr>
            </a:fgClr>
            <a:bgClr>
              <a:schemeClr val="bg1"/>
            </a:bgClr>
          </a:pattFill>
        </p:spPr>
        <p:txBody>
          <a:bodyPr rtlCol="0" anchor="ctr">
            <a:noAutofit/>
          </a:bodyPr>
          <a:lstStyle>
            <a:lvl1pPr marL="0" indent="0" algn="ctr">
              <a:buNone/>
              <a:defRPr sz="1867" b="0" i="0">
                <a:latin typeface="Helvetica" pitchFamily="2" charset="0"/>
              </a:defRPr>
            </a:lvl1pPr>
          </a:lstStyle>
          <a:p>
            <a:pPr lvl="0"/>
            <a:endParaRPr lang="en-US" noProof="0" dirty="0"/>
          </a:p>
        </p:txBody>
      </p:sp>
      <p:pic>
        <p:nvPicPr>
          <p:cNvPr id="8" name="Picture 7">
            <a:extLst>
              <a:ext uri="{FF2B5EF4-FFF2-40B4-BE49-F238E27FC236}">
                <a16:creationId xmlns:a16="http://schemas.microsoft.com/office/drawing/2014/main" id="{BAD7FECD-95A5-4786-96DA-06809ED6EB22}"/>
              </a:ext>
            </a:extLst>
          </p:cNvPr>
          <p:cNvPicPr/>
          <p:nvPr userDrawn="1"/>
        </p:nvPicPr>
        <p:blipFill>
          <a:blip r:embed="rId2">
            <a:extLst>
              <a:ext uri="{28A0092B-C50C-407E-A947-70E740481C1C}">
                <a14:useLocalDpi xmlns:a14="http://schemas.microsoft.com/office/drawing/2010/main" val="0"/>
              </a:ext>
            </a:extLst>
          </a:blip>
          <a:srcRect l="8823" t="8514" b="8510"/>
          <a:stretch>
            <a:fillRect/>
          </a:stretch>
        </p:blipFill>
        <p:spPr bwMode="auto">
          <a:xfrm>
            <a:off x="11125200" y="6513510"/>
            <a:ext cx="1066800" cy="257175"/>
          </a:xfrm>
          <a:prstGeom prst="rect">
            <a:avLst/>
          </a:prstGeom>
          <a:noFill/>
          <a:ln>
            <a:noFill/>
          </a:ln>
        </p:spPr>
      </p:pic>
    </p:spTree>
    <p:extLst>
      <p:ext uri="{BB962C8B-B14F-4D97-AF65-F5344CB8AC3E}">
        <p14:creationId xmlns:p14="http://schemas.microsoft.com/office/powerpoint/2010/main" val="2754634136"/>
      </p:ext>
    </p:extLst>
  </p:cSld>
  <p:clrMapOvr>
    <a:masterClrMapping/>
  </p:clrMapOvr>
  <mc:AlternateContent xmlns:mc="http://schemas.openxmlformats.org/markup-compatibility/2006" xmlns:p14="http://schemas.microsoft.com/office/powerpoint/2010/main">
    <mc:Choice Requires="p14">
      <p:transition spd="slow" p14:dur="1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AF758-EAF4-492E-87DE-92E3A562C5BB}" type="datetime1">
              <a:rPr lang="en-US" smtClean="0"/>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dirty="0"/>
          </a:p>
        </p:txBody>
      </p:sp>
    </p:spTree>
    <p:extLst>
      <p:ext uri="{BB962C8B-B14F-4D97-AF65-F5344CB8AC3E}">
        <p14:creationId xmlns:p14="http://schemas.microsoft.com/office/powerpoint/2010/main" val="1967871904"/>
      </p:ext>
    </p:extLst>
  </p:cSld>
  <p:clrMapOvr>
    <a:masterClrMapping/>
  </p:clrMapOvr>
  <p:transition>
    <p:strips dir="rd"/>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516468" y="458788"/>
            <a:ext cx="11190817" cy="6461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dirty="0"/>
              <a:t>Click to edit Title Slide</a:t>
            </a:r>
          </a:p>
        </p:txBody>
      </p:sp>
      <p:sp>
        <p:nvSpPr>
          <p:cNvPr id="1027" name="Rectangle 3"/>
          <p:cNvSpPr>
            <a:spLocks noGrp="1" noChangeArrowheads="1"/>
          </p:cNvSpPr>
          <p:nvPr>
            <p:ph type="body" idx="1"/>
          </p:nvPr>
        </p:nvSpPr>
        <p:spPr bwMode="auto">
          <a:xfrm>
            <a:off x="516467" y="1509713"/>
            <a:ext cx="11184467"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3" name="Picture 2">
            <a:extLst>
              <a:ext uri="{FF2B5EF4-FFF2-40B4-BE49-F238E27FC236}">
                <a16:creationId xmlns:a16="http://schemas.microsoft.com/office/drawing/2014/main" id="{FA97893C-2B43-CB3D-870C-60CB616A401B}"/>
              </a:ext>
            </a:extLst>
          </p:cNvPr>
          <p:cNvPicPr/>
          <p:nvPr userDrawn="1"/>
        </p:nvPicPr>
        <p:blipFill>
          <a:blip r:embed="rId7">
            <a:extLst>
              <a:ext uri="{28A0092B-C50C-407E-A947-70E740481C1C}">
                <a14:useLocalDpi xmlns:a14="http://schemas.microsoft.com/office/drawing/2010/main" val="0"/>
              </a:ext>
            </a:extLst>
          </a:blip>
          <a:srcRect l="8823" t="8514" b="8510"/>
          <a:stretch>
            <a:fillRect/>
          </a:stretch>
        </p:blipFill>
        <p:spPr bwMode="auto">
          <a:xfrm>
            <a:off x="75398" y="6472034"/>
            <a:ext cx="1066800" cy="257175"/>
          </a:xfrm>
          <a:prstGeom prst="rect">
            <a:avLst/>
          </a:prstGeom>
          <a:noFill/>
          <a:ln>
            <a:noFill/>
          </a:ln>
        </p:spPr>
      </p:pic>
      <p:sp>
        <p:nvSpPr>
          <p:cNvPr id="4" name="Slide Number Placeholder 3">
            <a:extLst>
              <a:ext uri="{FF2B5EF4-FFF2-40B4-BE49-F238E27FC236}">
                <a16:creationId xmlns:a16="http://schemas.microsoft.com/office/drawing/2014/main" id="{3C9D1F68-C965-31AE-7B2A-666F9A981D38}"/>
              </a:ext>
            </a:extLst>
          </p:cNvPr>
          <p:cNvSpPr>
            <a:spLocks noGrp="1" noRot="1" noMove="1" noResize="1" noEditPoints="1" noAdjustHandles="1" noChangeArrowheads="1" noChangeShapeType="1"/>
          </p:cNvSpPr>
          <p:nvPr>
            <p:ph type="sldNum" sz="quarter" idx="4"/>
          </p:nvPr>
        </p:nvSpPr>
        <p:spPr>
          <a:xfrm>
            <a:off x="9533878" y="642616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2CC66-D03B-44E3-AD0F-47F8CA26E9A2}" type="slidenum">
              <a:rPr lang="en-US" smtClean="0"/>
              <a:t>‹#›</a:t>
            </a:fld>
            <a:endParaRPr lang="en-US"/>
          </a:p>
        </p:txBody>
      </p:sp>
    </p:spTree>
    <p:extLst>
      <p:ext uri="{BB962C8B-B14F-4D97-AF65-F5344CB8AC3E}">
        <p14:creationId xmlns:p14="http://schemas.microsoft.com/office/powerpoint/2010/main" val="338950259"/>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2" r:id="rId4"/>
  </p:sldLayoutIdLst>
  <p:transition>
    <p:strips dir="rd"/>
  </p:transition>
  <p:hf hdr="0" ftr="0" dt="0"/>
  <p:txStyles>
    <p:titleStyle>
      <a:lvl1pPr algn="l" rtl="0" eaLnBrk="0" fontAlgn="base" hangingPunct="0">
        <a:lnSpc>
          <a:spcPct val="90000"/>
        </a:lnSpc>
        <a:spcBef>
          <a:spcPct val="0"/>
        </a:spcBef>
        <a:spcAft>
          <a:spcPct val="0"/>
        </a:spcAft>
        <a:defRPr sz="4000" b="1">
          <a:solidFill>
            <a:srgbClr val="1F88C8"/>
          </a:solidFill>
          <a:effectLst/>
          <a:latin typeface="+mj-lt"/>
          <a:ea typeface="+mj-ea"/>
          <a:cs typeface="+mj-cs"/>
        </a:defRPr>
      </a:lvl1pPr>
      <a:lvl2pPr algn="l" rtl="0" eaLnBrk="0" fontAlgn="base" hangingPunct="0">
        <a:lnSpc>
          <a:spcPct val="90000"/>
        </a:lnSpc>
        <a:spcBef>
          <a:spcPct val="0"/>
        </a:spcBef>
        <a:spcAft>
          <a:spcPct val="0"/>
        </a:spcAft>
        <a:defRPr sz="4000" b="1">
          <a:solidFill>
            <a:srgbClr val="1F88C8"/>
          </a:solidFill>
          <a:latin typeface="Arial" pitchFamily="34" charset="0"/>
        </a:defRPr>
      </a:lvl2pPr>
      <a:lvl3pPr algn="l" rtl="0" eaLnBrk="0" fontAlgn="base" hangingPunct="0">
        <a:lnSpc>
          <a:spcPct val="90000"/>
        </a:lnSpc>
        <a:spcBef>
          <a:spcPct val="0"/>
        </a:spcBef>
        <a:spcAft>
          <a:spcPct val="0"/>
        </a:spcAft>
        <a:defRPr sz="4000" b="1">
          <a:solidFill>
            <a:srgbClr val="1F88C8"/>
          </a:solidFill>
          <a:latin typeface="Arial" pitchFamily="34" charset="0"/>
        </a:defRPr>
      </a:lvl3pPr>
      <a:lvl4pPr algn="l" rtl="0" eaLnBrk="0" fontAlgn="base" hangingPunct="0">
        <a:lnSpc>
          <a:spcPct val="90000"/>
        </a:lnSpc>
        <a:spcBef>
          <a:spcPct val="0"/>
        </a:spcBef>
        <a:spcAft>
          <a:spcPct val="0"/>
        </a:spcAft>
        <a:defRPr sz="4000" b="1">
          <a:solidFill>
            <a:srgbClr val="1F88C8"/>
          </a:solidFill>
          <a:latin typeface="Arial" pitchFamily="34" charset="0"/>
        </a:defRPr>
      </a:lvl4pPr>
      <a:lvl5pPr algn="l" rtl="0" eaLnBrk="0" fontAlgn="base" hangingPunct="0">
        <a:lnSpc>
          <a:spcPct val="90000"/>
        </a:lnSpc>
        <a:spcBef>
          <a:spcPct val="0"/>
        </a:spcBef>
        <a:spcAft>
          <a:spcPct val="0"/>
        </a:spcAft>
        <a:defRPr sz="4000" b="1">
          <a:solidFill>
            <a:srgbClr val="1F88C8"/>
          </a:solidFill>
          <a:latin typeface="Arial" pitchFamily="34" charset="0"/>
        </a:defRPr>
      </a:lvl5pPr>
      <a:lvl6pPr marL="457200" algn="l" rtl="0" eaLnBrk="1" fontAlgn="base" hangingPunct="1">
        <a:lnSpc>
          <a:spcPct val="90000"/>
        </a:lnSpc>
        <a:spcBef>
          <a:spcPct val="0"/>
        </a:spcBef>
        <a:spcAft>
          <a:spcPct val="0"/>
        </a:spcAft>
        <a:defRPr sz="4400">
          <a:solidFill>
            <a:schemeClr val="tx2"/>
          </a:solidFill>
          <a:latin typeface="Arial" pitchFamily="34" charset="0"/>
        </a:defRPr>
      </a:lvl6pPr>
      <a:lvl7pPr marL="914400" algn="l" rtl="0" eaLnBrk="1" fontAlgn="base" hangingPunct="1">
        <a:lnSpc>
          <a:spcPct val="90000"/>
        </a:lnSpc>
        <a:spcBef>
          <a:spcPct val="0"/>
        </a:spcBef>
        <a:spcAft>
          <a:spcPct val="0"/>
        </a:spcAft>
        <a:defRPr sz="4400">
          <a:solidFill>
            <a:schemeClr val="tx2"/>
          </a:solidFill>
          <a:latin typeface="Arial" pitchFamily="34" charset="0"/>
        </a:defRPr>
      </a:lvl7pPr>
      <a:lvl8pPr marL="1371600" algn="l" rtl="0" eaLnBrk="1" fontAlgn="base" hangingPunct="1">
        <a:lnSpc>
          <a:spcPct val="90000"/>
        </a:lnSpc>
        <a:spcBef>
          <a:spcPct val="0"/>
        </a:spcBef>
        <a:spcAft>
          <a:spcPct val="0"/>
        </a:spcAft>
        <a:defRPr sz="4400">
          <a:solidFill>
            <a:schemeClr val="tx2"/>
          </a:solidFill>
          <a:latin typeface="Arial" pitchFamily="34" charset="0"/>
        </a:defRPr>
      </a:lvl8pPr>
      <a:lvl9pPr marL="1828800" algn="l" rtl="0" eaLnBrk="1" fontAlgn="base" hangingPunct="1">
        <a:lnSpc>
          <a:spcPct val="90000"/>
        </a:lnSpc>
        <a:spcBef>
          <a:spcPct val="0"/>
        </a:spcBef>
        <a:spcAft>
          <a:spcPct val="0"/>
        </a:spcAft>
        <a:defRPr sz="4400">
          <a:solidFill>
            <a:schemeClr val="tx2"/>
          </a:solidFill>
          <a:latin typeface="Arial" pitchFamily="34" charset="0"/>
        </a:defRPr>
      </a:lvl9pPr>
    </p:titleStyle>
    <p:bodyStyle>
      <a:lvl1pPr marL="439738" indent="-439738" algn="l" rtl="0" eaLnBrk="0" fontAlgn="base" hangingPunct="0">
        <a:lnSpc>
          <a:spcPct val="85000"/>
        </a:lnSpc>
        <a:spcBef>
          <a:spcPct val="30000"/>
        </a:spcBef>
        <a:spcAft>
          <a:spcPct val="0"/>
        </a:spcAft>
        <a:buClr>
          <a:schemeClr val="tx2"/>
        </a:buClr>
        <a:buSzPct val="115000"/>
        <a:buFont typeface="Wingdings" pitchFamily="2" charset="2"/>
        <a:buBlip>
          <a:blip r:embed="rId8"/>
        </a:buBlip>
        <a:defRPr sz="3200">
          <a:solidFill>
            <a:schemeClr val="tx1"/>
          </a:solidFill>
          <a:latin typeface="+mn-lt"/>
          <a:ea typeface="+mn-ea"/>
          <a:cs typeface="+mn-cs"/>
        </a:defRPr>
      </a:lvl1pPr>
      <a:lvl2pPr marL="798513" indent="-357188" algn="l" rtl="0" eaLnBrk="0" fontAlgn="base" hangingPunct="0">
        <a:lnSpc>
          <a:spcPct val="85000"/>
        </a:lnSpc>
        <a:spcBef>
          <a:spcPct val="30000"/>
        </a:spcBef>
        <a:spcAft>
          <a:spcPct val="0"/>
        </a:spcAft>
        <a:buClr>
          <a:schemeClr val="tx2"/>
        </a:buClr>
        <a:buSzPct val="115000"/>
        <a:buFont typeface="Wingdings" pitchFamily="2" charset="2"/>
        <a:buBlip>
          <a:blip r:embed="rId8"/>
        </a:buBlip>
        <a:defRPr sz="2800">
          <a:solidFill>
            <a:schemeClr val="tx1"/>
          </a:solidFill>
          <a:latin typeface="+mn-lt"/>
        </a:defRPr>
      </a:lvl2pPr>
      <a:lvl3pPr marL="1143000" indent="-336550" algn="l" rtl="0" eaLnBrk="0" fontAlgn="base" hangingPunct="0">
        <a:lnSpc>
          <a:spcPct val="85000"/>
        </a:lnSpc>
        <a:spcBef>
          <a:spcPct val="30000"/>
        </a:spcBef>
        <a:spcAft>
          <a:spcPct val="0"/>
        </a:spcAft>
        <a:buClr>
          <a:schemeClr val="tx2"/>
        </a:buClr>
        <a:buSzPct val="115000"/>
        <a:buFont typeface="Wingdings" pitchFamily="2" charset="2"/>
        <a:buBlip>
          <a:blip r:embed="rId8"/>
        </a:buBlip>
        <a:defRPr sz="2400">
          <a:solidFill>
            <a:schemeClr val="tx1"/>
          </a:solidFill>
          <a:latin typeface="+mn-lt"/>
        </a:defRPr>
      </a:lvl3pPr>
      <a:lvl4pPr marL="1479550" indent="-334963" algn="l" rtl="0" eaLnBrk="0" fontAlgn="base" hangingPunct="0">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4pPr>
      <a:lvl5pPr marL="1817688" indent="-336550" algn="l" rtl="0" eaLnBrk="0" fontAlgn="base" hangingPunct="0">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5pPr>
      <a:lvl6pPr marL="2274888" indent="-336550" algn="l" rtl="0" eaLnBrk="1" fontAlgn="base" hangingPunct="1">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6pPr>
      <a:lvl7pPr marL="2732088" indent="-336550" algn="l" rtl="0" eaLnBrk="1" fontAlgn="base" hangingPunct="1">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7pPr>
      <a:lvl8pPr marL="3189288" indent="-336550" algn="l" rtl="0" eaLnBrk="1" fontAlgn="base" hangingPunct="1">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8pPr>
      <a:lvl9pPr marL="3646488" indent="-336550" algn="l" rtl="0" eaLnBrk="1" fontAlgn="base" hangingPunct="1">
        <a:lnSpc>
          <a:spcPct val="85000"/>
        </a:lnSpc>
        <a:spcBef>
          <a:spcPct val="30000"/>
        </a:spcBef>
        <a:spcAft>
          <a:spcPct val="0"/>
        </a:spcAft>
        <a:buClr>
          <a:schemeClr val="tx2"/>
        </a:buClr>
        <a:buSzPct val="115000"/>
        <a:buFont typeface="Wingdings" pitchFamily="2" charset="2"/>
        <a:buBlip>
          <a:blip r:embed="rId8"/>
        </a:buBlip>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D99C98-CFAB-4E20-868F-CF69E6952EB2}" type="datetime1">
              <a:rPr lang="en-US" smtClean="0"/>
              <a:t>3/17/2023</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15AF3A-F8E5-45FA-8497-F827A19E44E7}" type="slidenum">
              <a:rPr lang="en-IN" smtClean="0"/>
              <a:pPr/>
              <a:t>‹#›</a:t>
            </a:fld>
            <a:endParaRPr lang="en-IN" dirty="0"/>
          </a:p>
        </p:txBody>
      </p:sp>
    </p:spTree>
    <p:extLst>
      <p:ext uri="{BB962C8B-B14F-4D97-AF65-F5344CB8AC3E}">
        <p14:creationId xmlns:p14="http://schemas.microsoft.com/office/powerpoint/2010/main" val="3766374577"/>
      </p:ext>
    </p:extLst>
  </p:cSld>
  <p:clrMap bg1="lt1" tx1="dk1" bg2="lt2" tx2="dk2" accent1="accent1" accent2="accent2" accent3="accent3" accent4="accent4" accent5="accent5" accent6="accent6" hlink="hlink" folHlink="folHlink"/>
  <p:sldLayoutIdLst>
    <p:sldLayoutId id="214748403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643343"/>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9.xml"/><Relationship Id="rId1" Type="http://schemas.openxmlformats.org/officeDocument/2006/relationships/customXml" Target="../../customXml/item13.xm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transcelerate.github.io/ddf-ho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6.xml"/><Relationship Id="rId1" Type="http://schemas.openxmlformats.org/officeDocument/2006/relationships/customXml" Target="../../customXml/item4.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s://cosa.cdisc.org/directory/openStudyBuilder" TargetMode="External"/><Relationship Id="rId2" Type="http://schemas.openxmlformats.org/officeDocument/2006/relationships/hyperlink" Target="https://novo-nordisk.gitlab.io/nn-public/openstudybuilder/project-description/" TargetMode="Externa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novo-nordisk.gitlab.io/nn-public/openstudybuilder/project-description/"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gitlab.com/Novo-Nordisk/nn-public/openstudybuilder/OpenStudyBuilder-Solution" TargetMode="External"/><Relationship Id="rId7" Type="http://schemas.openxmlformats.org/officeDocument/2006/relationships/hyperlink" Target="https://github.com/KatjaGlassConsulting/OpenStudyBuilderScripts" TargetMode="External"/><Relationship Id="rId2" Type="http://schemas.openxmlformats.org/officeDocument/2006/relationships/hyperlink" Target="https://novo-nordisk.gitlab.io/nn-public/openstudybuilder/project-description/" TargetMode="External"/><Relationship Id="rId1" Type="http://schemas.openxmlformats.org/officeDocument/2006/relationships/slideLayout" Target="../slideLayouts/slideLayout1.xml"/><Relationship Id="rId6" Type="http://schemas.openxmlformats.org/officeDocument/2006/relationships/hyperlink" Target="mailto:openstudybuilder@neotechnology.com" TargetMode="External"/><Relationship Id="rId5" Type="http://schemas.openxmlformats.org/officeDocument/2006/relationships/hyperlink" Target="https://www.linkedin.com/newsletters/openstudybuilder-6990328054849916928/" TargetMode="External"/><Relationship Id="rId4" Type="http://schemas.openxmlformats.org/officeDocument/2006/relationships/hyperlink" Target="https://cosa.cdisc.org/" TargetMode="Externa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11.xml"/><Relationship Id="rId1" Type="http://schemas.openxmlformats.org/officeDocument/2006/relationships/customXml" Target="../../customXml/item12.xml"/><Relationship Id="rId5" Type="http://schemas.openxmlformats.org/officeDocument/2006/relationships/image" Target="../media/image4.png"/><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glacon.eu/portal" TargetMode="Externa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www.cdisc.org/cdisc-360" TargetMode="External"/><Relationship Id="rId2" Type="http://schemas.openxmlformats.org/officeDocument/2006/relationships/customXml" Target="../../customXml/item3.xml"/><Relationship Id="rId1" Type="http://schemas.openxmlformats.org/officeDocument/2006/relationships/customXml" Target="../../customXml/item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9395-C9AF-4917-941F-9387F317E042}"/>
              </a:ext>
            </a:extLst>
          </p:cNvPr>
          <p:cNvSpPr>
            <a:spLocks noGrp="1"/>
          </p:cNvSpPr>
          <p:nvPr>
            <p:ph type="title"/>
          </p:nvPr>
        </p:nvSpPr>
        <p:spPr>
          <a:xfrm>
            <a:off x="193040" y="458790"/>
            <a:ext cx="11514247" cy="2970210"/>
          </a:xfrm>
        </p:spPr>
        <p:txBody>
          <a:bodyPr/>
          <a:lstStyle/>
          <a:p>
            <a:r>
              <a:rPr lang="en-US" sz="3200" dirty="0">
                <a:effectLst/>
                <a:latin typeface="Calibri" panose="020F0502020204030204" pitchFamily="34" charset="0"/>
                <a:ea typeface="Calibri" panose="020F0502020204030204" pitchFamily="34" charset="0"/>
              </a:rPr>
              <a:t>Next Generation Nonclinical Protocol Development: </a:t>
            </a:r>
            <a:br>
              <a:rPr lang="en-US" sz="3200" dirty="0">
                <a:effectLst/>
                <a:latin typeface="Calibri" panose="020F0502020204030204" pitchFamily="34" charset="0"/>
                <a:ea typeface="Calibri" panose="020F0502020204030204" pitchFamily="34" charset="0"/>
              </a:rPr>
            </a:br>
            <a:r>
              <a:rPr lang="en-US" sz="3200" dirty="0">
                <a:effectLst/>
                <a:latin typeface="Calibri" panose="020F0502020204030204" pitchFamily="34" charset="0"/>
                <a:ea typeface="Calibri" panose="020F0502020204030204" pitchFamily="34" charset="0"/>
              </a:rPr>
              <a:t>	An </a:t>
            </a:r>
            <a:r>
              <a:rPr lang="en-US" sz="3200" dirty="0" err="1">
                <a:effectLst/>
                <a:latin typeface="Calibri" panose="020F0502020204030204" pitchFamily="34" charset="0"/>
                <a:ea typeface="Calibri" panose="020F0502020204030204" pitchFamily="34" charset="0"/>
              </a:rPr>
              <a:t>OpenStudyBuilder</a:t>
            </a:r>
            <a:r>
              <a:rPr lang="en-US" sz="3200" dirty="0">
                <a:effectLst/>
                <a:latin typeface="Calibri" panose="020F0502020204030204" pitchFamily="34" charset="0"/>
                <a:ea typeface="Calibri" panose="020F0502020204030204" pitchFamily="34" charset="0"/>
              </a:rPr>
              <a:t> Discussion and Demonstration </a:t>
            </a:r>
            <a:br>
              <a:rPr lang="en-US" sz="3200" dirty="0">
                <a:effectLst/>
                <a:latin typeface="Calibri" panose="020F0502020204030204" pitchFamily="34" charset="0"/>
                <a:ea typeface="Calibri" panose="020F0502020204030204" pitchFamily="34" charset="0"/>
              </a:rPr>
            </a:br>
            <a:br>
              <a:rPr lang="en-GB" dirty="0"/>
            </a:br>
            <a:r>
              <a:rPr lang="en-GB" sz="3600" dirty="0"/>
              <a:t>Opportunities for Pre-Clinical</a:t>
            </a:r>
            <a:br>
              <a:rPr lang="en-GB" sz="3600" dirty="0"/>
            </a:br>
            <a:r>
              <a:rPr lang="en-GB" sz="3600" dirty="0"/>
              <a:t> Protocol Automation</a:t>
            </a:r>
            <a:endParaRPr lang="en-GB" dirty="0"/>
          </a:p>
        </p:txBody>
      </p:sp>
      <p:sp>
        <p:nvSpPr>
          <p:cNvPr id="5" name="Text Placeholder 4">
            <a:extLst>
              <a:ext uri="{FF2B5EF4-FFF2-40B4-BE49-F238E27FC236}">
                <a16:creationId xmlns:a16="http://schemas.microsoft.com/office/drawing/2014/main" id="{549AB84E-F8C1-4576-B1D8-ACA2A11EFBCD}"/>
              </a:ext>
            </a:extLst>
          </p:cNvPr>
          <p:cNvSpPr>
            <a:spLocks noGrp="1"/>
          </p:cNvSpPr>
          <p:nvPr>
            <p:ph type="subTitle" idx="4294967295"/>
          </p:nvPr>
        </p:nvSpPr>
        <p:spPr>
          <a:xfrm>
            <a:off x="0" y="3602038"/>
            <a:ext cx="9144000" cy="615950"/>
          </a:xfrm>
        </p:spPr>
        <p:txBody>
          <a:bodyPr/>
          <a:lstStyle/>
          <a:p>
            <a:r>
              <a:rPr lang="da-DK" sz="4000" b="1" dirty="0"/>
              <a:t>Society of Toxicology Meeting</a:t>
            </a:r>
            <a:endParaRPr lang="en-GB" sz="4000" dirty="0"/>
          </a:p>
        </p:txBody>
      </p:sp>
      <p:sp>
        <p:nvSpPr>
          <p:cNvPr id="14" name="Date Placeholder 2">
            <a:extLst>
              <a:ext uri="{FF2B5EF4-FFF2-40B4-BE49-F238E27FC236}">
                <a16:creationId xmlns:a16="http://schemas.microsoft.com/office/drawing/2014/main" id="{12B3647A-1879-4F43-BD35-B8D39A795763}"/>
              </a:ext>
            </a:extLst>
          </p:cNvPr>
          <p:cNvSpPr>
            <a:spLocks noGrp="1"/>
          </p:cNvSpPr>
          <p:nvPr>
            <p:ph type="dt" sz="half" idx="4294967295"/>
          </p:nvPr>
        </p:nvSpPr>
        <p:spPr>
          <a:xfrm>
            <a:off x="101600" y="5075237"/>
            <a:ext cx="4206240" cy="365125"/>
          </a:xfrm>
          <a:prstGeom prst="rect">
            <a:avLst/>
          </a:prstGeom>
        </p:spPr>
        <p:txBody>
          <a:bodyPr/>
          <a:lstStyle/>
          <a:p>
            <a:r>
              <a:rPr lang="en-GB" dirty="0"/>
              <a:t>Bob Friedmann, </a:t>
            </a:r>
            <a:r>
              <a:rPr lang="en-GB" dirty="0" err="1"/>
              <a:t>Xybion</a:t>
            </a:r>
            <a:endParaRPr lang="en-GB" dirty="0"/>
          </a:p>
          <a:p>
            <a:r>
              <a:rPr lang="en-GB" dirty="0"/>
              <a:t>Katja Glaß, Katja Glass Consulting</a:t>
            </a:r>
          </a:p>
          <a:p>
            <a:endParaRPr lang="en-GB" dirty="0"/>
          </a:p>
          <a:p>
            <a:r>
              <a:rPr lang="en-GB" dirty="0"/>
              <a:t>21 March 2023</a:t>
            </a:r>
          </a:p>
        </p:txBody>
      </p:sp>
      <p:pic>
        <p:nvPicPr>
          <p:cNvPr id="10" name="Picture 9">
            <a:extLst>
              <a:ext uri="{FF2B5EF4-FFF2-40B4-BE49-F238E27FC236}">
                <a16:creationId xmlns:a16="http://schemas.microsoft.com/office/drawing/2014/main" id="{8A84C831-536F-4711-A41B-10381243A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3561" y="1431644"/>
            <a:ext cx="3406075" cy="3409885"/>
          </a:xfrm>
          <a:prstGeom prst="rect">
            <a:avLst/>
          </a:prstGeom>
        </p:spPr>
      </p:pic>
    </p:spTree>
    <p:custDataLst>
      <p:custData r:id="rId1"/>
      <p:custData r:id="rId2"/>
    </p:custDataLst>
    <p:extLst>
      <p:ext uri="{BB962C8B-B14F-4D97-AF65-F5344CB8AC3E}">
        <p14:creationId xmlns:p14="http://schemas.microsoft.com/office/powerpoint/2010/main" val="3138232396"/>
      </p:ext>
    </p:extLst>
  </p:cSld>
  <p:clrMapOvr>
    <a:masterClrMapping/>
  </p:clrMapOvr>
  <p:transition>
    <p:strips dir="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043A0E8-44C0-4C35-ACCF-FFF69B2D7C26}"/>
              </a:ext>
            </a:extLst>
          </p:cNvPr>
          <p:cNvSpPr>
            <a:spLocks noGrp="1"/>
          </p:cNvSpPr>
          <p:nvPr>
            <p:ph type="title"/>
          </p:nvPr>
        </p:nvSpPr>
        <p:spPr>
          <a:xfrm>
            <a:off x="111760" y="458790"/>
            <a:ext cx="12080240" cy="646331"/>
          </a:xfrm>
        </p:spPr>
        <p:txBody>
          <a:bodyPr/>
          <a:lstStyle/>
          <a:p>
            <a:r>
              <a:rPr lang="en-GB" dirty="0" err="1"/>
              <a:t>OpenStudyBuilder</a:t>
            </a:r>
            <a:r>
              <a:rPr lang="en-GB" dirty="0"/>
              <a:t> will also be DDF Compatible</a:t>
            </a:r>
          </a:p>
        </p:txBody>
      </p:sp>
      <p:sp>
        <p:nvSpPr>
          <p:cNvPr id="9" name="Slide Number Placeholder 8">
            <a:extLst>
              <a:ext uri="{FF2B5EF4-FFF2-40B4-BE49-F238E27FC236}">
                <a16:creationId xmlns:a16="http://schemas.microsoft.com/office/drawing/2014/main" id="{9C272B99-3BE5-4AF0-9234-54768EA73811}"/>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GB" smtClean="0"/>
              <a:t>10</a:t>
            </a:fld>
            <a:endParaRPr lang="en-GB"/>
          </a:p>
        </p:txBody>
      </p:sp>
      <p:pic>
        <p:nvPicPr>
          <p:cNvPr id="12" name="Picture 11">
            <a:extLst>
              <a:ext uri="{FF2B5EF4-FFF2-40B4-BE49-F238E27FC236}">
                <a16:creationId xmlns:a16="http://schemas.microsoft.com/office/drawing/2014/main" id="{DA96C1F7-40EC-4F3A-9D30-631376A7B051}"/>
              </a:ext>
            </a:extLst>
          </p:cNvPr>
          <p:cNvPicPr>
            <a:picLocks noChangeAspect="1"/>
          </p:cNvPicPr>
          <p:nvPr/>
        </p:nvPicPr>
        <p:blipFill>
          <a:blip r:embed="rId3"/>
          <a:stretch>
            <a:fillRect/>
          </a:stretch>
        </p:blipFill>
        <p:spPr>
          <a:xfrm>
            <a:off x="1935116" y="1104871"/>
            <a:ext cx="9215847" cy="5183914"/>
          </a:xfrm>
          <a:prstGeom prst="rect">
            <a:avLst/>
          </a:prstGeom>
          <a:ln>
            <a:solidFill>
              <a:srgbClr val="193074"/>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2ED055C-74B6-4839-AA4B-DB560C331FA8}"/>
              </a:ext>
            </a:extLst>
          </p:cNvPr>
          <p:cNvSpPr txBox="1"/>
          <p:nvPr/>
        </p:nvSpPr>
        <p:spPr>
          <a:xfrm>
            <a:off x="7659820" y="6534000"/>
            <a:ext cx="3044103" cy="205890"/>
          </a:xfrm>
          <a:prstGeom prst="rect">
            <a:avLst/>
          </a:prstGeom>
          <a:noFill/>
        </p:spPr>
        <p:txBody>
          <a:bodyPr wrap="none" lIns="0" tIns="0" rIns="0" bIns="0" rtlCol="0">
            <a:spAutoFit/>
          </a:bodyPr>
          <a:lstStyle/>
          <a:p>
            <a:pPr algn="l">
              <a:lnSpc>
                <a:spcPct val="120000"/>
              </a:lnSpc>
            </a:pPr>
            <a:r>
              <a:rPr lang="en-GB" sz="1200">
                <a:solidFill>
                  <a:schemeClr val="tx2"/>
                </a:solidFill>
                <a:hlinkClick r:id="rId4"/>
              </a:rPr>
              <a:t>https://transcelerate.github.io/ddf-home/</a:t>
            </a:r>
            <a:r>
              <a:rPr lang="en-GB" sz="1200">
                <a:solidFill>
                  <a:schemeClr val="tx2"/>
                </a:solidFill>
              </a:rPr>
              <a:t> </a:t>
            </a:r>
          </a:p>
        </p:txBody>
      </p:sp>
    </p:spTree>
    <p:extLst>
      <p:ext uri="{BB962C8B-B14F-4D97-AF65-F5344CB8AC3E}">
        <p14:creationId xmlns:p14="http://schemas.microsoft.com/office/powerpoint/2010/main" val="3277010707"/>
      </p:ext>
    </p:extLst>
  </p:cSld>
  <p:clrMapOvr>
    <a:masterClrMapping/>
  </p:clrMapOvr>
  <p:transition>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E26CC-1B2F-4C6D-837E-B6471B19BE04}"/>
              </a:ext>
            </a:extLst>
          </p:cNvPr>
          <p:cNvSpPr>
            <a:spLocks noGrp="1"/>
          </p:cNvSpPr>
          <p:nvPr>
            <p:ph type="title"/>
          </p:nvPr>
        </p:nvSpPr>
        <p:spPr/>
        <p:txBody>
          <a:bodyPr>
            <a:normAutofit fontScale="90000"/>
          </a:bodyPr>
          <a:lstStyle/>
          <a:p>
            <a:r>
              <a:rPr lang="en-GB"/>
              <a:t>DDF is moving away from Document focused processes to Connected Data Driven processes</a:t>
            </a:r>
          </a:p>
        </p:txBody>
      </p:sp>
      <p:sp>
        <p:nvSpPr>
          <p:cNvPr id="5" name="Slide Number Placeholder 4">
            <a:extLst>
              <a:ext uri="{FF2B5EF4-FFF2-40B4-BE49-F238E27FC236}">
                <a16:creationId xmlns:a16="http://schemas.microsoft.com/office/drawing/2014/main" id="{B170BD10-16BB-4E65-9916-9DEBBD9A9020}"/>
              </a:ext>
            </a:extLst>
          </p:cNvPr>
          <p:cNvSpPr>
            <a:spLocks noGrp="1"/>
          </p:cNvSpPr>
          <p:nvPr>
            <p:ph type="sldNum" sz="quarter" idx="12"/>
          </p:nvPr>
        </p:nvSpPr>
        <p:spPr>
          <a:xfrm>
            <a:off x="10647680" y="6351437"/>
            <a:ext cx="2743200" cy="365125"/>
          </a:xfrm>
          <a:prstGeom prst="rect">
            <a:avLst/>
          </a:prstGeom>
        </p:spPr>
        <p:txBody>
          <a:bodyPr/>
          <a:lstStyle/>
          <a:p>
            <a:fld id="{23AA811B-2EBD-4900-905E-5BE206449611}" type="slidenum">
              <a:rPr lang="en-GB" smtClean="0"/>
              <a:t>11</a:t>
            </a:fld>
            <a:endParaRPr lang="en-GB"/>
          </a:p>
        </p:txBody>
      </p:sp>
      <p:pic>
        <p:nvPicPr>
          <p:cNvPr id="7" name="Picture 6">
            <a:extLst>
              <a:ext uri="{FF2B5EF4-FFF2-40B4-BE49-F238E27FC236}">
                <a16:creationId xmlns:a16="http://schemas.microsoft.com/office/drawing/2014/main" id="{B820B4E5-71A8-49A6-881C-32DCE6340A52}"/>
              </a:ext>
            </a:extLst>
          </p:cNvPr>
          <p:cNvPicPr>
            <a:picLocks noChangeAspect="1"/>
          </p:cNvPicPr>
          <p:nvPr/>
        </p:nvPicPr>
        <p:blipFill>
          <a:blip r:embed="rId2"/>
          <a:stretch>
            <a:fillRect/>
          </a:stretch>
        </p:blipFill>
        <p:spPr>
          <a:xfrm>
            <a:off x="1647577" y="1529525"/>
            <a:ext cx="8896845" cy="500447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DA5ED97-701E-48CF-8477-9D2CCE40FAD6}"/>
              </a:ext>
            </a:extLst>
          </p:cNvPr>
          <p:cNvPicPr>
            <a:picLocks noChangeAspect="1"/>
          </p:cNvPicPr>
          <p:nvPr/>
        </p:nvPicPr>
        <p:blipFill>
          <a:blip r:embed="rId3"/>
          <a:stretch>
            <a:fillRect/>
          </a:stretch>
        </p:blipFill>
        <p:spPr>
          <a:xfrm>
            <a:off x="3846112" y="4587631"/>
            <a:ext cx="1513103" cy="1109784"/>
          </a:xfrm>
          <a:prstGeom prst="rect">
            <a:avLst/>
          </a:prstGeom>
        </p:spPr>
      </p:pic>
      <p:sp>
        <p:nvSpPr>
          <p:cNvPr id="8" name="Slide Number Placeholder 2">
            <a:extLst>
              <a:ext uri="{FF2B5EF4-FFF2-40B4-BE49-F238E27FC236}">
                <a16:creationId xmlns:a16="http://schemas.microsoft.com/office/drawing/2014/main" id="{461B9EF6-1819-3AF8-F525-FFD9A6229042}"/>
              </a:ext>
            </a:extLst>
          </p:cNvPr>
          <p:cNvSpPr txBox="1">
            <a:spLocks/>
          </p:cNvSpPr>
          <p:nvPr/>
        </p:nvSpPr>
        <p:spPr>
          <a:xfrm>
            <a:off x="11822546"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11</a:t>
            </a:fld>
            <a:endParaRPr lang="en-US" dirty="0"/>
          </a:p>
        </p:txBody>
      </p:sp>
      <p:sp>
        <p:nvSpPr>
          <p:cNvPr id="4" name="Ellipse 3">
            <a:extLst>
              <a:ext uri="{FF2B5EF4-FFF2-40B4-BE49-F238E27FC236}">
                <a16:creationId xmlns:a16="http://schemas.microsoft.com/office/drawing/2014/main" id="{7D01204A-7109-05FA-1977-48BE6F8BF4E6}"/>
              </a:ext>
            </a:extLst>
          </p:cNvPr>
          <p:cNvSpPr/>
          <p:nvPr/>
        </p:nvSpPr>
        <p:spPr>
          <a:xfrm>
            <a:off x="2742579" y="2671566"/>
            <a:ext cx="1222310" cy="998515"/>
          </a:xfrm>
          <a:prstGeom prst="ellipse">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Ellipse 5">
            <a:extLst>
              <a:ext uri="{FF2B5EF4-FFF2-40B4-BE49-F238E27FC236}">
                <a16:creationId xmlns:a16="http://schemas.microsoft.com/office/drawing/2014/main" id="{837CE1A7-12E4-2574-415F-F46A704DD3B0}"/>
              </a:ext>
            </a:extLst>
          </p:cNvPr>
          <p:cNvSpPr/>
          <p:nvPr/>
        </p:nvSpPr>
        <p:spPr>
          <a:xfrm>
            <a:off x="5899436" y="4531787"/>
            <a:ext cx="1222310" cy="998515"/>
          </a:xfrm>
          <a:prstGeom prst="ellipse">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Ellipse 8">
            <a:extLst>
              <a:ext uri="{FF2B5EF4-FFF2-40B4-BE49-F238E27FC236}">
                <a16:creationId xmlns:a16="http://schemas.microsoft.com/office/drawing/2014/main" id="{9E098CA8-1A45-229D-AD96-49CE3D53683B}"/>
              </a:ext>
            </a:extLst>
          </p:cNvPr>
          <p:cNvSpPr/>
          <p:nvPr/>
        </p:nvSpPr>
        <p:spPr>
          <a:xfrm>
            <a:off x="8440473" y="3760238"/>
            <a:ext cx="666205" cy="690824"/>
          </a:xfrm>
          <a:prstGeom prst="ellipse">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cxnSp>
        <p:nvCxnSpPr>
          <p:cNvPr id="11" name="Gerade Verbindung mit Pfeil 10">
            <a:extLst>
              <a:ext uri="{FF2B5EF4-FFF2-40B4-BE49-F238E27FC236}">
                <a16:creationId xmlns:a16="http://schemas.microsoft.com/office/drawing/2014/main" id="{DA02C0C9-170F-0E2A-564B-ED0DFF21974A}"/>
              </a:ext>
            </a:extLst>
          </p:cNvPr>
          <p:cNvCxnSpPr/>
          <p:nvPr/>
        </p:nvCxnSpPr>
        <p:spPr>
          <a:xfrm flipV="1">
            <a:off x="7121746" y="4245429"/>
            <a:ext cx="1341119" cy="653142"/>
          </a:xfrm>
          <a:prstGeom prst="straightConnector1">
            <a:avLst/>
          </a:prstGeom>
          <a:noFill/>
          <a:ln>
            <a:solidFill>
              <a:srgbClr val="FFC000"/>
            </a:solidFill>
            <a:headEnd type="none"/>
            <a:tailEnd type="triangle"/>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161833032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BAF25C9-E32D-4C21-9D13-7CFBAC4A7E1A}"/>
              </a:ext>
            </a:extLst>
          </p:cNvPr>
          <p:cNvSpPr>
            <a:spLocks noGrp="1"/>
          </p:cNvSpPr>
          <p:nvPr>
            <p:ph type="title"/>
          </p:nvPr>
        </p:nvSpPr>
        <p:spPr/>
        <p:txBody>
          <a:bodyPr/>
          <a:lstStyle/>
          <a:p>
            <a:r>
              <a:rPr lang="da-DK"/>
              <a:t>To apply concept-based data standards end-to-end</a:t>
            </a:r>
            <a:endParaRPr lang="en-GB"/>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516467" y="1509713"/>
            <a:ext cx="10494433" cy="1631216"/>
          </a:xfrm>
        </p:spPr>
        <p:txBody>
          <a:bodyPr/>
          <a:lstStyle/>
          <a:p>
            <a:r>
              <a:rPr lang="en-US" dirty="0"/>
              <a:t>F</a:t>
            </a:r>
            <a:r>
              <a:rPr lang="en-US" dirty="0">
                <a:solidFill>
                  <a:schemeClr val="tx2"/>
                </a:solidFill>
              </a:rPr>
              <a:t>rom protocol preparation through study conduct to reporting and </a:t>
            </a:r>
            <a:r>
              <a:rPr lang="en-US" dirty="0"/>
              <a:t>s</a:t>
            </a:r>
            <a:r>
              <a:rPr lang="en-US" dirty="0">
                <a:solidFill>
                  <a:schemeClr val="tx2"/>
                </a:solidFill>
              </a:rPr>
              <a:t>ubmission of applications to health authorities</a:t>
            </a:r>
            <a:endParaRPr lang="en-US" dirty="0"/>
          </a:p>
          <a:p>
            <a:pPr lvl="1"/>
            <a:r>
              <a:rPr lang="en-US" sz="1600" dirty="0"/>
              <a:t>and with reference to externally-compliant concept-based data standards and terminology</a:t>
            </a:r>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a:xfrm>
            <a:off x="9392609" y="6485937"/>
            <a:ext cx="2743200" cy="365125"/>
          </a:xfrm>
          <a:prstGeom prst="rect">
            <a:avLst/>
          </a:prstGeom>
        </p:spPr>
        <p:txBody>
          <a:bodyPr/>
          <a:lstStyle/>
          <a:p>
            <a:fld id="{23AA811B-2EBD-4900-905E-5BE206449611}" type="slidenum">
              <a:rPr lang="en-GB" smtClean="0"/>
              <a:pPr/>
              <a:t>12</a:t>
            </a:fld>
            <a:endParaRPr lang="en-GB" dirty="0"/>
          </a:p>
        </p:txBody>
      </p:sp>
      <p:pic>
        <p:nvPicPr>
          <p:cNvPr id="3" name="Picture 2">
            <a:extLst>
              <a:ext uri="{FF2B5EF4-FFF2-40B4-BE49-F238E27FC236}">
                <a16:creationId xmlns:a16="http://schemas.microsoft.com/office/drawing/2014/main" id="{63BFD084-8807-47F9-80F2-4EA9F467F0FB}"/>
              </a:ext>
            </a:extLst>
          </p:cNvPr>
          <p:cNvPicPr>
            <a:picLocks noChangeAspect="1"/>
          </p:cNvPicPr>
          <p:nvPr/>
        </p:nvPicPr>
        <p:blipFill>
          <a:blip r:embed="rId5"/>
          <a:stretch>
            <a:fillRect/>
          </a:stretch>
        </p:blipFill>
        <p:spPr>
          <a:xfrm>
            <a:off x="1152627" y="3795635"/>
            <a:ext cx="5069214" cy="2851433"/>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BB01F7D-2A38-47E8-BDF3-5A974E5D7791}"/>
              </a:ext>
            </a:extLst>
          </p:cNvPr>
          <p:cNvPicPr>
            <a:picLocks noChangeAspect="1"/>
          </p:cNvPicPr>
          <p:nvPr/>
        </p:nvPicPr>
        <p:blipFill>
          <a:blip r:embed="rId6"/>
          <a:stretch>
            <a:fillRect/>
          </a:stretch>
        </p:blipFill>
        <p:spPr>
          <a:xfrm>
            <a:off x="6772277" y="3817066"/>
            <a:ext cx="5069214" cy="2851433"/>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3606440669"/>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E3914-C510-48D4-8732-67D93F28B652}"/>
              </a:ext>
            </a:extLst>
          </p:cNvPr>
          <p:cNvSpPr>
            <a:spLocks noGrp="1"/>
          </p:cNvSpPr>
          <p:nvPr>
            <p:ph type="title"/>
          </p:nvPr>
        </p:nvSpPr>
        <p:spPr/>
        <p:txBody>
          <a:bodyPr/>
          <a:lstStyle/>
          <a:p>
            <a:r>
              <a:rPr lang="en-GB" dirty="0"/>
              <a:t>Open-Sourced</a:t>
            </a:r>
          </a:p>
        </p:txBody>
      </p:sp>
      <p:sp>
        <p:nvSpPr>
          <p:cNvPr id="4" name="Content Placeholder 3">
            <a:extLst>
              <a:ext uri="{FF2B5EF4-FFF2-40B4-BE49-F238E27FC236}">
                <a16:creationId xmlns:a16="http://schemas.microsoft.com/office/drawing/2014/main" id="{78507572-6069-43C7-B064-6CF09CA37A63}"/>
              </a:ext>
            </a:extLst>
          </p:cNvPr>
          <p:cNvSpPr>
            <a:spLocks noGrp="1"/>
          </p:cNvSpPr>
          <p:nvPr>
            <p:ph idx="1"/>
          </p:nvPr>
        </p:nvSpPr>
        <p:spPr>
          <a:xfrm>
            <a:off x="516469" y="1509712"/>
            <a:ext cx="11361205" cy="3049710"/>
          </a:xfrm>
        </p:spPr>
        <p:txBody>
          <a:bodyPr>
            <a:normAutofit/>
          </a:bodyPr>
          <a:lstStyle/>
          <a:p>
            <a:r>
              <a:rPr lang="en-GB" sz="2400" dirty="0"/>
              <a:t>Shared as open source project in Q3 2022</a:t>
            </a:r>
          </a:p>
          <a:p>
            <a:pPr lvl="1"/>
            <a:r>
              <a:rPr lang="en-GB" sz="1600" dirty="0">
                <a:hlinkClick r:id="rId2"/>
              </a:rPr>
              <a:t>https://novo-nordisk.gitlab.io/nn-public/openstudybuilder/project-description/</a:t>
            </a:r>
            <a:endParaRPr lang="en-GB" sz="1600" dirty="0"/>
          </a:p>
          <a:p>
            <a:r>
              <a:rPr lang="en-GB" sz="2400" dirty="0"/>
              <a:t>Listed in COSA (CDISC Open Source Alliance)</a:t>
            </a:r>
          </a:p>
          <a:p>
            <a:pPr lvl="1"/>
            <a:r>
              <a:rPr lang="en-GB" sz="1600" dirty="0">
                <a:hlinkClick r:id="rId3">
                  <a:extLst>
                    <a:ext uri="{A12FA001-AC4F-418D-AE19-62706E023703}">
                      <ahyp:hlinkClr xmlns:ahyp="http://schemas.microsoft.com/office/drawing/2018/hyperlinkcolor" val="tx"/>
                    </a:ext>
                  </a:extLst>
                </a:hlinkClick>
              </a:rPr>
              <a:t>https://cosa.cdisc.org/directory/openStudyBuilder</a:t>
            </a:r>
            <a:endParaRPr lang="en-GB" sz="1600" dirty="0"/>
          </a:p>
          <a:p>
            <a:r>
              <a:rPr lang="en-GB" sz="2400" dirty="0"/>
              <a:t>Seek to actively collaborate with CDISC, TransCelerate DDF, peers and vendors</a:t>
            </a:r>
          </a:p>
          <a:p>
            <a:endParaRPr lang="en-GB" sz="2400" dirty="0"/>
          </a:p>
        </p:txBody>
      </p:sp>
      <p:pic>
        <p:nvPicPr>
          <p:cNvPr id="5" name="Grafik 4">
            <a:extLst>
              <a:ext uri="{FF2B5EF4-FFF2-40B4-BE49-F238E27FC236}">
                <a16:creationId xmlns:a16="http://schemas.microsoft.com/office/drawing/2014/main" id="{0BAA814B-9F17-C0BC-4365-9E32C5579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6523" y="4559422"/>
            <a:ext cx="2138779" cy="2138779"/>
          </a:xfrm>
          <a:prstGeom prst="rect">
            <a:avLst/>
          </a:prstGeom>
        </p:spPr>
      </p:pic>
      <p:sp>
        <p:nvSpPr>
          <p:cNvPr id="3" name="Slide Number Placeholder 2">
            <a:extLst>
              <a:ext uri="{FF2B5EF4-FFF2-40B4-BE49-F238E27FC236}">
                <a16:creationId xmlns:a16="http://schemas.microsoft.com/office/drawing/2014/main" id="{C66505BB-57E2-7A1D-CF4A-DD6B98C6AE1C}"/>
              </a:ext>
            </a:extLst>
          </p:cNvPr>
          <p:cNvSpPr txBox="1">
            <a:spLocks/>
          </p:cNvSpPr>
          <p:nvPr/>
        </p:nvSpPr>
        <p:spPr>
          <a:xfrm>
            <a:off x="11768385" y="641898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1779181639"/>
      </p:ext>
    </p:extLst>
  </p:cSld>
  <p:clrMapOvr>
    <a:masterClrMapping/>
  </p:clrMapOvr>
  <p:transition>
    <p:strips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10" name="Slide Number Placeholder 1">
            <a:extLst>
              <a:ext uri="{FF2B5EF4-FFF2-40B4-BE49-F238E27FC236}">
                <a16:creationId xmlns:a16="http://schemas.microsoft.com/office/drawing/2014/main" id="{A9E51A44-876E-450C-959E-45018C6F1B21}"/>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14</a:t>
            </a:fld>
            <a:endParaRPr lang="en-US" dirty="0">
              <a:solidFill>
                <a:schemeClr val="bg1"/>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a:xfrm>
            <a:off x="516470" y="458790"/>
            <a:ext cx="11190817" cy="646331"/>
          </a:xfrm>
        </p:spPr>
        <p:txBody>
          <a:bodyPr/>
          <a:lstStyle/>
          <a:p>
            <a:r>
              <a:rPr lang="en-US" dirty="0">
                <a:solidFill>
                  <a:schemeClr val="bg1"/>
                </a:solidFill>
              </a:rPr>
              <a:t>Protocol</a:t>
            </a:r>
          </a:p>
        </p:txBody>
      </p:sp>
    </p:spTree>
    <p:extLst>
      <p:ext uri="{BB962C8B-B14F-4D97-AF65-F5344CB8AC3E}">
        <p14:creationId xmlns:p14="http://schemas.microsoft.com/office/powerpoint/2010/main" val="201630381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a:xfrm>
            <a:off x="516470" y="458790"/>
            <a:ext cx="11190817" cy="646331"/>
          </a:xfrm>
        </p:spPr>
        <p:txBody>
          <a:bodyPr/>
          <a:lstStyle/>
          <a:p>
            <a:r>
              <a:rPr lang="en-US" dirty="0" err="1">
                <a:solidFill>
                  <a:schemeClr val="bg1"/>
                </a:solidFill>
              </a:rPr>
              <a:t>OpenStudyBuilder</a:t>
            </a:r>
            <a:r>
              <a:rPr lang="en-US" dirty="0">
                <a:solidFill>
                  <a:schemeClr val="bg1"/>
                </a:solidFill>
              </a:rPr>
              <a:t> Demo</a:t>
            </a:r>
          </a:p>
        </p:txBody>
      </p:sp>
      <p:sp>
        <p:nvSpPr>
          <p:cNvPr id="2" name="Slide Number Placeholder 1">
            <a:extLst>
              <a:ext uri="{FF2B5EF4-FFF2-40B4-BE49-F238E27FC236}">
                <a16:creationId xmlns:a16="http://schemas.microsoft.com/office/drawing/2014/main" id="{75D2ECAA-0FF3-6DE3-7737-833C0891D180}"/>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15</a:t>
            </a:fld>
            <a:endParaRPr lang="en-US" dirty="0">
              <a:solidFill>
                <a:schemeClr val="bg1"/>
              </a:solidFill>
            </a:endParaRPr>
          </a:p>
        </p:txBody>
      </p:sp>
    </p:spTree>
    <p:extLst>
      <p:ext uri="{BB962C8B-B14F-4D97-AF65-F5344CB8AC3E}">
        <p14:creationId xmlns:p14="http://schemas.microsoft.com/office/powerpoint/2010/main" val="286210958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a:xfrm>
            <a:off x="516470" y="458790"/>
            <a:ext cx="11190817" cy="646331"/>
          </a:xfrm>
        </p:spPr>
        <p:txBody>
          <a:bodyPr/>
          <a:lstStyle/>
          <a:p>
            <a:r>
              <a:rPr lang="en-US" dirty="0" err="1">
                <a:solidFill>
                  <a:schemeClr val="bg1"/>
                </a:solidFill>
              </a:rPr>
              <a:t>OpenStudyBuilder</a:t>
            </a:r>
            <a:r>
              <a:rPr lang="en-US" dirty="0">
                <a:solidFill>
                  <a:schemeClr val="bg1"/>
                </a:solidFill>
              </a:rPr>
              <a:t> Demo</a:t>
            </a:r>
          </a:p>
        </p:txBody>
      </p:sp>
      <p:sp>
        <p:nvSpPr>
          <p:cNvPr id="2" name="Slide Number Placeholder 1">
            <a:extLst>
              <a:ext uri="{FF2B5EF4-FFF2-40B4-BE49-F238E27FC236}">
                <a16:creationId xmlns:a16="http://schemas.microsoft.com/office/drawing/2014/main" id="{24FA119E-B847-5880-2BF0-33A36AFA4819}"/>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16</a:t>
            </a:fld>
            <a:endParaRPr lang="en-US" dirty="0">
              <a:solidFill>
                <a:schemeClr val="bg1"/>
              </a:solidFill>
            </a:endParaRPr>
          </a:p>
        </p:txBody>
      </p:sp>
    </p:spTree>
    <p:extLst>
      <p:ext uri="{BB962C8B-B14F-4D97-AF65-F5344CB8AC3E}">
        <p14:creationId xmlns:p14="http://schemas.microsoft.com/office/powerpoint/2010/main" val="274311986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p:txBody>
          <a:bodyPr/>
          <a:lstStyle/>
          <a:p>
            <a:r>
              <a:rPr lang="en-US" dirty="0">
                <a:solidFill>
                  <a:schemeClr val="bg1"/>
                </a:solidFill>
              </a:rPr>
              <a:t>Differences between Non clinical and Clinical</a:t>
            </a:r>
          </a:p>
        </p:txBody>
      </p:sp>
      <p:sp>
        <p:nvSpPr>
          <p:cNvPr id="2" name="Slide Number Placeholder 1">
            <a:extLst>
              <a:ext uri="{FF2B5EF4-FFF2-40B4-BE49-F238E27FC236}">
                <a16:creationId xmlns:a16="http://schemas.microsoft.com/office/drawing/2014/main" id="{3E08C099-6741-2CDD-F6F4-F70A46663C8D}"/>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17</a:t>
            </a:fld>
            <a:endParaRPr lang="en-US" dirty="0">
              <a:solidFill>
                <a:schemeClr val="bg1"/>
              </a:solidFill>
            </a:endParaRPr>
          </a:p>
        </p:txBody>
      </p:sp>
    </p:spTree>
    <p:extLst>
      <p:ext uri="{BB962C8B-B14F-4D97-AF65-F5344CB8AC3E}">
        <p14:creationId xmlns:p14="http://schemas.microsoft.com/office/powerpoint/2010/main" val="30363774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4DABB-0D33-3767-B679-222999F0EF5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111CD9F-7325-0388-BF3A-32E673530BB4}"/>
              </a:ext>
            </a:extLst>
          </p:cNvPr>
          <p:cNvSpPr>
            <a:spLocks noGrp="1"/>
          </p:cNvSpPr>
          <p:nvPr>
            <p:ph type="sldNum" sz="quarter" idx="4"/>
          </p:nvPr>
        </p:nvSpPr>
        <p:spPr/>
        <p:txBody>
          <a:bodyPr/>
          <a:lstStyle/>
          <a:p>
            <a:fld id="{48F63A3B-78C7-47BE-AE5E-E10140E04643}" type="slidenum">
              <a:rPr lang="en-US" smtClean="0"/>
              <a:pPr/>
              <a:t>18</a:t>
            </a:fld>
            <a:endParaRPr lang="en-US" dirty="0"/>
          </a:p>
        </p:txBody>
      </p:sp>
      <p:pic>
        <p:nvPicPr>
          <p:cNvPr id="5" name="Picture 4">
            <a:extLst>
              <a:ext uri="{FF2B5EF4-FFF2-40B4-BE49-F238E27FC236}">
                <a16:creationId xmlns:a16="http://schemas.microsoft.com/office/drawing/2014/main" id="{A0EA27F1-F54A-9759-BB3A-302651D53FD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4242992"/>
      </p:ext>
    </p:extLst>
  </p:cSld>
  <p:clrMapOvr>
    <a:masterClrMapping/>
  </p:clrMapOvr>
  <p:transition>
    <p:strips dir="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E8A3-8C95-B7A6-FCBA-02D7019B22E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186EA969-920F-530C-C30C-946337A6373A}"/>
              </a:ext>
            </a:extLst>
          </p:cNvPr>
          <p:cNvSpPr>
            <a:spLocks noGrp="1"/>
          </p:cNvSpPr>
          <p:nvPr>
            <p:ph type="sldNum" sz="quarter" idx="4"/>
          </p:nvPr>
        </p:nvSpPr>
        <p:spPr/>
        <p:txBody>
          <a:bodyPr/>
          <a:lstStyle/>
          <a:p>
            <a:fld id="{48F63A3B-78C7-47BE-AE5E-E10140E04643}" type="slidenum">
              <a:rPr lang="en-US" smtClean="0"/>
              <a:pPr/>
              <a:t>19</a:t>
            </a:fld>
            <a:endParaRPr lang="en-US" dirty="0"/>
          </a:p>
        </p:txBody>
      </p:sp>
      <p:pic>
        <p:nvPicPr>
          <p:cNvPr id="5" name="Picture 4">
            <a:extLst>
              <a:ext uri="{FF2B5EF4-FFF2-40B4-BE49-F238E27FC236}">
                <a16:creationId xmlns:a16="http://schemas.microsoft.com/office/drawing/2014/main" id="{DED7F9F1-F04A-E1A3-268F-65D35FBEB4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7577767"/>
      </p:ext>
    </p:extLst>
  </p:cSld>
  <p:clrMapOvr>
    <a:masterClrMapping/>
  </p:clrMapOvr>
  <p:transition>
    <p:strips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White puzzle with one red piece">
            <a:extLst>
              <a:ext uri="{FF2B5EF4-FFF2-40B4-BE49-F238E27FC236}">
                <a16:creationId xmlns:a16="http://schemas.microsoft.com/office/drawing/2014/main" id="{44EE1D09-0E73-4865-8970-697F1E04327A}"/>
              </a:ext>
            </a:extLst>
          </p:cNvPr>
          <p:cNvPicPr>
            <a:picLocks noChangeAspect="1"/>
          </p:cNvPicPr>
          <p:nvPr/>
        </p:nvPicPr>
        <p:blipFill rotWithShape="1">
          <a:blip r:embed="rId3"/>
          <a:srcRect l="5392" r="24674" b="1652"/>
          <a:stretch/>
        </p:blipFill>
        <p:spPr>
          <a:xfrm>
            <a:off x="5936693" y="995422"/>
            <a:ext cx="6170477" cy="4881125"/>
          </a:xfrm>
          <a:prstGeom prst="rect">
            <a:avLst/>
          </a:prstGeom>
        </p:spPr>
      </p:pic>
      <p:pic>
        <p:nvPicPr>
          <p:cNvPr id="25" name="Picture 24" descr="Logo&#10;&#10;Description automatically generated">
            <a:extLst>
              <a:ext uri="{FF2B5EF4-FFF2-40B4-BE49-F238E27FC236}">
                <a16:creationId xmlns:a16="http://schemas.microsoft.com/office/drawing/2014/main" id="{BB61A5F0-5735-49E1-8AD4-A00EA1D707EC}"/>
              </a:ext>
            </a:extLst>
          </p:cNvPr>
          <p:cNvPicPr>
            <a:picLocks noChangeAspect="1"/>
          </p:cNvPicPr>
          <p:nvPr/>
        </p:nvPicPr>
        <p:blipFill>
          <a:blip r:embed="rId4"/>
          <a:stretch>
            <a:fillRect/>
          </a:stretch>
        </p:blipFill>
        <p:spPr>
          <a:xfrm>
            <a:off x="10744200" y="6400800"/>
            <a:ext cx="1219200" cy="356868"/>
          </a:xfrm>
          <a:prstGeom prst="rect">
            <a:avLst/>
          </a:prstGeom>
        </p:spPr>
      </p:pic>
      <p:sp>
        <p:nvSpPr>
          <p:cNvPr id="9" name="Title 50">
            <a:extLst>
              <a:ext uri="{FF2B5EF4-FFF2-40B4-BE49-F238E27FC236}">
                <a16:creationId xmlns:a16="http://schemas.microsoft.com/office/drawing/2014/main" id="{256EA85C-D5C2-499F-BB1D-F3194209F174}"/>
              </a:ext>
            </a:extLst>
          </p:cNvPr>
          <p:cNvSpPr txBox="1">
            <a:spLocks/>
          </p:cNvSpPr>
          <p:nvPr/>
        </p:nvSpPr>
        <p:spPr>
          <a:xfrm>
            <a:off x="316152" y="304800"/>
            <a:ext cx="10436610" cy="3602498"/>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kumimoji="0" lang="en-US" sz="3600" b="1" i="0" u="none" strike="noStrike" kern="1200" cap="none" spc="0" normalizeH="0" baseline="0" noProof="0" dirty="0">
              <a:ln>
                <a:noFill/>
              </a:ln>
              <a:solidFill>
                <a:schemeClr val="tx1"/>
              </a:solidFill>
              <a:effectLst/>
              <a:uLnTx/>
              <a:uFillTx/>
              <a:latin typeface="+mj-lt"/>
              <a:ea typeface="+mj-ea"/>
              <a:cs typeface="+mj-cs"/>
            </a:endParaRPr>
          </a:p>
        </p:txBody>
      </p:sp>
      <p:sp>
        <p:nvSpPr>
          <p:cNvPr id="11" name="Slide Number Placeholder 1">
            <a:extLst>
              <a:ext uri="{FF2B5EF4-FFF2-40B4-BE49-F238E27FC236}">
                <a16:creationId xmlns:a16="http://schemas.microsoft.com/office/drawing/2014/main" id="{BCCD9572-E40F-4541-82EF-72DF37F28544}"/>
              </a:ext>
            </a:extLst>
          </p:cNvPr>
          <p:cNvSpPr txBox="1">
            <a:spLocks/>
          </p:cNvSpPr>
          <p:nvPr/>
        </p:nvSpPr>
        <p:spPr>
          <a:xfrm>
            <a:off x="9515752" y="6572262"/>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2"/>
                </a:solidFill>
              </a:rPr>
              <a:pPr/>
              <a:t>2</a:t>
            </a:fld>
            <a:endParaRPr lang="en-US" dirty="0">
              <a:solidFill>
                <a:schemeClr val="bg2"/>
              </a:solidFill>
            </a:endParaRPr>
          </a:p>
        </p:txBody>
      </p:sp>
      <p:sp>
        <p:nvSpPr>
          <p:cNvPr id="2" name="Title 6">
            <a:extLst>
              <a:ext uri="{FF2B5EF4-FFF2-40B4-BE49-F238E27FC236}">
                <a16:creationId xmlns:a16="http://schemas.microsoft.com/office/drawing/2014/main" id="{1CE77FED-CB38-73F8-4D00-E37404DC23EC}"/>
              </a:ext>
            </a:extLst>
          </p:cNvPr>
          <p:cNvSpPr>
            <a:spLocks noGrp="1"/>
          </p:cNvSpPr>
          <p:nvPr>
            <p:ph type="title"/>
          </p:nvPr>
        </p:nvSpPr>
        <p:spPr>
          <a:xfrm>
            <a:off x="1097784" y="1241878"/>
            <a:ext cx="11190817" cy="646331"/>
          </a:xfrm>
        </p:spPr>
        <p:txBody>
          <a:bodyPr/>
          <a:lstStyle/>
          <a:p>
            <a:r>
              <a:rPr lang="en-US" dirty="0"/>
              <a:t>Agenda</a:t>
            </a:r>
          </a:p>
        </p:txBody>
      </p:sp>
      <p:sp>
        <p:nvSpPr>
          <p:cNvPr id="3" name="Textplatzhalter 1">
            <a:extLst>
              <a:ext uri="{FF2B5EF4-FFF2-40B4-BE49-F238E27FC236}">
                <a16:creationId xmlns:a16="http://schemas.microsoft.com/office/drawing/2014/main" id="{66EC245B-EEB9-D5B6-2D93-F261517CD9EE}"/>
              </a:ext>
            </a:extLst>
          </p:cNvPr>
          <p:cNvSpPr txBox="1">
            <a:spLocks/>
          </p:cNvSpPr>
          <p:nvPr/>
        </p:nvSpPr>
        <p:spPr>
          <a:xfrm>
            <a:off x="568194" y="2778480"/>
            <a:ext cx="11184467" cy="323598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3200" dirty="0"/>
              <a:t>Introduction</a:t>
            </a:r>
          </a:p>
          <a:p>
            <a:pPr marL="342900" indent="-342900"/>
            <a:r>
              <a:rPr lang="en-US" sz="3200" dirty="0"/>
              <a:t>Protocol Automation Needs</a:t>
            </a:r>
          </a:p>
          <a:p>
            <a:pPr marL="342900" indent="-342900"/>
            <a:r>
              <a:rPr lang="en-US" sz="3200" dirty="0"/>
              <a:t>Solutions</a:t>
            </a:r>
          </a:p>
          <a:p>
            <a:pPr marL="342900" indent="-342900"/>
            <a:r>
              <a:rPr lang="en-US" sz="3200" dirty="0"/>
              <a:t>Nonclinical vs Clinical</a:t>
            </a:r>
          </a:p>
          <a:p>
            <a:pPr marL="342900" indent="-342900"/>
            <a:r>
              <a:rPr lang="en-US" sz="3200" dirty="0"/>
              <a:t>Collaboration</a:t>
            </a:r>
          </a:p>
          <a:p>
            <a:pPr marL="342900" indent="-342900"/>
            <a:r>
              <a:rPr lang="en-US" sz="3200" dirty="0"/>
              <a:t>Questions &amp; Answers</a:t>
            </a:r>
          </a:p>
        </p:txBody>
      </p:sp>
    </p:spTree>
    <p:extLst>
      <p:ext uri="{BB962C8B-B14F-4D97-AF65-F5344CB8AC3E}">
        <p14:creationId xmlns:p14="http://schemas.microsoft.com/office/powerpoint/2010/main" val="143749258"/>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46CD-2DB1-7DA0-FC4F-D932CE63B9D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6EFC3023-4B59-CEC9-A08E-4BE2703E3471}"/>
              </a:ext>
            </a:extLst>
          </p:cNvPr>
          <p:cNvSpPr>
            <a:spLocks noGrp="1"/>
          </p:cNvSpPr>
          <p:nvPr>
            <p:ph type="sldNum" sz="quarter" idx="4"/>
          </p:nvPr>
        </p:nvSpPr>
        <p:spPr/>
        <p:txBody>
          <a:bodyPr/>
          <a:lstStyle/>
          <a:p>
            <a:fld id="{48F63A3B-78C7-47BE-AE5E-E10140E04643}" type="slidenum">
              <a:rPr lang="en-US" smtClean="0"/>
              <a:pPr/>
              <a:t>20</a:t>
            </a:fld>
            <a:endParaRPr lang="en-US" dirty="0"/>
          </a:p>
        </p:txBody>
      </p:sp>
      <p:pic>
        <p:nvPicPr>
          <p:cNvPr id="5" name="Picture 4">
            <a:extLst>
              <a:ext uri="{FF2B5EF4-FFF2-40B4-BE49-F238E27FC236}">
                <a16:creationId xmlns:a16="http://schemas.microsoft.com/office/drawing/2014/main" id="{16851C81-7E07-60D3-1A79-74EACB90CD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7812624"/>
      </p:ext>
    </p:extLst>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4994-AB37-576F-CDE3-791D132B33E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7D053C3-7FF9-A9FE-CDA2-4EC4E43DCE2A}"/>
              </a:ext>
            </a:extLst>
          </p:cNvPr>
          <p:cNvSpPr>
            <a:spLocks noGrp="1"/>
          </p:cNvSpPr>
          <p:nvPr>
            <p:ph type="sldNum" sz="quarter" idx="4"/>
          </p:nvPr>
        </p:nvSpPr>
        <p:spPr/>
        <p:txBody>
          <a:bodyPr/>
          <a:lstStyle/>
          <a:p>
            <a:fld id="{48F63A3B-78C7-47BE-AE5E-E10140E04643}" type="slidenum">
              <a:rPr lang="en-US" smtClean="0"/>
              <a:pPr/>
              <a:t>21</a:t>
            </a:fld>
            <a:endParaRPr lang="en-US" dirty="0"/>
          </a:p>
        </p:txBody>
      </p:sp>
      <p:pic>
        <p:nvPicPr>
          <p:cNvPr id="5" name="Picture 4">
            <a:extLst>
              <a:ext uri="{FF2B5EF4-FFF2-40B4-BE49-F238E27FC236}">
                <a16:creationId xmlns:a16="http://schemas.microsoft.com/office/drawing/2014/main" id="{ECD75594-A7AC-D97B-2B5B-DF0726E0B9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7291078"/>
      </p:ext>
    </p:extLst>
  </p:cSld>
  <p:clrMapOvr>
    <a:masterClrMapping/>
  </p:clrMapOvr>
  <p:transition>
    <p:strips dir="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F84D-6715-AAF7-46EA-C14D32C70B4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7D42E05A-7294-10AF-9176-85CB7F86D38C}"/>
              </a:ext>
            </a:extLst>
          </p:cNvPr>
          <p:cNvSpPr>
            <a:spLocks noGrp="1"/>
          </p:cNvSpPr>
          <p:nvPr>
            <p:ph type="sldNum" sz="quarter" idx="4"/>
          </p:nvPr>
        </p:nvSpPr>
        <p:spPr/>
        <p:txBody>
          <a:bodyPr/>
          <a:lstStyle/>
          <a:p>
            <a:fld id="{48F63A3B-78C7-47BE-AE5E-E10140E04643}" type="slidenum">
              <a:rPr lang="en-US" smtClean="0"/>
              <a:pPr/>
              <a:t>22</a:t>
            </a:fld>
            <a:endParaRPr lang="en-US" dirty="0"/>
          </a:p>
        </p:txBody>
      </p:sp>
      <p:pic>
        <p:nvPicPr>
          <p:cNvPr id="5" name="Picture 4">
            <a:extLst>
              <a:ext uri="{FF2B5EF4-FFF2-40B4-BE49-F238E27FC236}">
                <a16:creationId xmlns:a16="http://schemas.microsoft.com/office/drawing/2014/main" id="{B2E12D63-6E3E-44F8-235B-FBFE223AFB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012167"/>
      </p:ext>
    </p:extLst>
  </p:cSld>
  <p:clrMapOvr>
    <a:masterClrMapping/>
  </p:clrMapOvr>
  <p:transition>
    <p:strips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7202-971E-E80A-50CF-7DF6486437A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5EDCA99-4151-2C53-B465-3A88014FCDD9}"/>
              </a:ext>
            </a:extLst>
          </p:cNvPr>
          <p:cNvSpPr>
            <a:spLocks noGrp="1"/>
          </p:cNvSpPr>
          <p:nvPr>
            <p:ph type="sldNum" sz="quarter" idx="4"/>
          </p:nvPr>
        </p:nvSpPr>
        <p:spPr/>
        <p:txBody>
          <a:bodyPr/>
          <a:lstStyle/>
          <a:p>
            <a:fld id="{48F63A3B-78C7-47BE-AE5E-E10140E04643}" type="slidenum">
              <a:rPr lang="en-US" smtClean="0"/>
              <a:pPr/>
              <a:t>23</a:t>
            </a:fld>
            <a:endParaRPr lang="en-US" dirty="0"/>
          </a:p>
        </p:txBody>
      </p:sp>
      <p:pic>
        <p:nvPicPr>
          <p:cNvPr id="5" name="Picture 4">
            <a:extLst>
              <a:ext uri="{FF2B5EF4-FFF2-40B4-BE49-F238E27FC236}">
                <a16:creationId xmlns:a16="http://schemas.microsoft.com/office/drawing/2014/main" id="{C1952AB6-F8D0-5422-045E-D8979AC4BC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877392"/>
      </p:ext>
    </p:extLst>
  </p:cSld>
  <p:clrMapOvr>
    <a:masterClrMapping/>
  </p:clrMapOvr>
  <p:transition>
    <p:strips dir="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D633-36F5-9FA6-8EAE-BFF234F4685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050D60D-6707-A4DB-43E2-192EE8DB4CBB}"/>
              </a:ext>
            </a:extLst>
          </p:cNvPr>
          <p:cNvSpPr>
            <a:spLocks noGrp="1"/>
          </p:cNvSpPr>
          <p:nvPr>
            <p:ph type="sldNum" sz="quarter" idx="4"/>
          </p:nvPr>
        </p:nvSpPr>
        <p:spPr/>
        <p:txBody>
          <a:bodyPr/>
          <a:lstStyle/>
          <a:p>
            <a:fld id="{48F63A3B-78C7-47BE-AE5E-E10140E04643}" type="slidenum">
              <a:rPr lang="en-US" smtClean="0"/>
              <a:pPr/>
              <a:t>24</a:t>
            </a:fld>
            <a:endParaRPr lang="en-US" dirty="0"/>
          </a:p>
        </p:txBody>
      </p:sp>
      <p:pic>
        <p:nvPicPr>
          <p:cNvPr id="5" name="Picture 4">
            <a:extLst>
              <a:ext uri="{FF2B5EF4-FFF2-40B4-BE49-F238E27FC236}">
                <a16:creationId xmlns:a16="http://schemas.microsoft.com/office/drawing/2014/main" id="{56158804-8CD9-3A75-8D81-911CB3C7A4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4003643"/>
      </p:ext>
    </p:extLst>
  </p:cSld>
  <p:clrMapOvr>
    <a:masterClrMapping/>
  </p:clrMapOvr>
  <p:transition>
    <p:strips dir="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A111-D9D9-19CA-DD2F-0DE63CADAF4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1FA9583-957F-FA54-CACC-63EEFEDE5F71}"/>
              </a:ext>
            </a:extLst>
          </p:cNvPr>
          <p:cNvSpPr>
            <a:spLocks noGrp="1"/>
          </p:cNvSpPr>
          <p:nvPr>
            <p:ph type="sldNum" sz="quarter" idx="4"/>
          </p:nvPr>
        </p:nvSpPr>
        <p:spPr/>
        <p:txBody>
          <a:bodyPr/>
          <a:lstStyle/>
          <a:p>
            <a:fld id="{48F63A3B-78C7-47BE-AE5E-E10140E04643}" type="slidenum">
              <a:rPr lang="en-US" smtClean="0"/>
              <a:pPr/>
              <a:t>25</a:t>
            </a:fld>
            <a:endParaRPr lang="en-US" dirty="0"/>
          </a:p>
        </p:txBody>
      </p:sp>
      <p:pic>
        <p:nvPicPr>
          <p:cNvPr id="5" name="Picture 4">
            <a:extLst>
              <a:ext uri="{FF2B5EF4-FFF2-40B4-BE49-F238E27FC236}">
                <a16:creationId xmlns:a16="http://schemas.microsoft.com/office/drawing/2014/main" id="{7DFDF2FC-FD59-2F51-62B3-2D689F91FD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3230291"/>
      </p:ext>
    </p:extLst>
  </p:cSld>
  <p:clrMapOvr>
    <a:masterClrMapping/>
  </p:clrMapOvr>
  <p:transition>
    <p:strips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a:xfrm>
            <a:off x="516470" y="458790"/>
            <a:ext cx="11190817" cy="646331"/>
          </a:xfrm>
        </p:spPr>
        <p:txBody>
          <a:bodyPr/>
          <a:lstStyle/>
          <a:p>
            <a:r>
              <a:rPr lang="en-US" dirty="0">
                <a:solidFill>
                  <a:schemeClr val="bg1"/>
                </a:solidFill>
              </a:rPr>
              <a:t>Automation Opportunities</a:t>
            </a:r>
          </a:p>
        </p:txBody>
      </p:sp>
      <p:sp>
        <p:nvSpPr>
          <p:cNvPr id="2" name="Slide Number Placeholder 1">
            <a:extLst>
              <a:ext uri="{FF2B5EF4-FFF2-40B4-BE49-F238E27FC236}">
                <a16:creationId xmlns:a16="http://schemas.microsoft.com/office/drawing/2014/main" id="{58AACB5F-53CD-6845-FE65-4AB2C4141882}"/>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26</a:t>
            </a:fld>
            <a:endParaRPr lang="en-US" dirty="0">
              <a:solidFill>
                <a:schemeClr val="bg1"/>
              </a:solidFill>
            </a:endParaRPr>
          </a:p>
        </p:txBody>
      </p:sp>
    </p:spTree>
    <p:extLst>
      <p:ext uri="{BB962C8B-B14F-4D97-AF65-F5344CB8AC3E}">
        <p14:creationId xmlns:p14="http://schemas.microsoft.com/office/powerpoint/2010/main" val="127153634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en-US"/>
              <a:t>Getting Data	</a:t>
            </a:r>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516467" y="1509713"/>
            <a:ext cx="4258733" cy="2138362"/>
          </a:xfrm>
        </p:spPr>
        <p:txBody>
          <a:bodyPr/>
          <a:lstStyle/>
          <a:p>
            <a:r>
              <a:rPr lang="en-US" dirty="0"/>
              <a:t>All data accessible through APIs </a:t>
            </a:r>
          </a:p>
          <a:p>
            <a:r>
              <a:rPr lang="en-US" dirty="0"/>
              <a:t>Tools can be automated </a:t>
            </a:r>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US" smtClean="0"/>
              <a:pPr/>
              <a:t>27</a:t>
            </a:fld>
            <a:endParaRPr lang="en-US"/>
          </a:p>
        </p:txBody>
      </p:sp>
      <p:pic>
        <p:nvPicPr>
          <p:cNvPr id="14" name="Grafik 13">
            <a:extLst>
              <a:ext uri="{FF2B5EF4-FFF2-40B4-BE49-F238E27FC236}">
                <a16:creationId xmlns:a16="http://schemas.microsoft.com/office/drawing/2014/main" id="{F9551CB0-EE1B-D402-AAA8-6D7D5ABE6426}"/>
              </a:ext>
            </a:extLst>
          </p:cNvPr>
          <p:cNvPicPr>
            <a:picLocks noChangeAspect="1"/>
          </p:cNvPicPr>
          <p:nvPr/>
        </p:nvPicPr>
        <p:blipFill>
          <a:blip r:embed="rId2"/>
          <a:stretch>
            <a:fillRect/>
          </a:stretch>
        </p:blipFill>
        <p:spPr>
          <a:xfrm>
            <a:off x="5009850" y="1413629"/>
            <a:ext cx="6534150" cy="4314825"/>
          </a:xfrm>
          <a:prstGeom prst="rect">
            <a:avLst/>
          </a:prstGeom>
          <a:ln>
            <a:solidFill>
              <a:schemeClr val="accent1"/>
            </a:solidFill>
          </a:ln>
        </p:spPr>
      </p:pic>
    </p:spTree>
    <p:extLst>
      <p:ext uri="{BB962C8B-B14F-4D97-AF65-F5344CB8AC3E}">
        <p14:creationId xmlns:p14="http://schemas.microsoft.com/office/powerpoint/2010/main" val="3934159697"/>
      </p:ext>
    </p:extLst>
  </p:cSld>
  <p:clrMapOvr>
    <a:masterClrMapping/>
  </p:clrMapOvr>
  <p:transition>
    <p:strips dir="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de-DE" dirty="0"/>
              <a:t>Protocol Automation</a:t>
            </a:r>
            <a:endParaRPr lang="en-GB" dirty="0"/>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516467" y="1509712"/>
            <a:ext cx="4711091" cy="4097985"/>
          </a:xfrm>
        </p:spPr>
        <p:txBody>
          <a:bodyPr>
            <a:normAutofit fontScale="70000" lnSpcReduction="20000"/>
          </a:bodyPr>
          <a:lstStyle/>
          <a:p>
            <a:r>
              <a:rPr lang="en-US" dirty="0"/>
              <a:t>Example: </a:t>
            </a:r>
          </a:p>
          <a:p>
            <a:pPr lvl="1">
              <a:lnSpc>
                <a:spcPct val="120000"/>
              </a:lnSpc>
            </a:pPr>
            <a:r>
              <a:rPr lang="en-US" dirty="0"/>
              <a:t>Word-Programming in VBA</a:t>
            </a:r>
          </a:p>
          <a:p>
            <a:pPr lvl="1">
              <a:lnSpc>
                <a:spcPct val="120000"/>
              </a:lnSpc>
            </a:pPr>
            <a:r>
              <a:rPr lang="en-US" dirty="0"/>
              <a:t>Word-Programming in R</a:t>
            </a:r>
          </a:p>
          <a:p>
            <a:pPr lvl="1">
              <a:lnSpc>
                <a:spcPct val="120000"/>
              </a:lnSpc>
            </a:pPr>
            <a:r>
              <a:rPr lang="en-US" dirty="0"/>
              <a:t>Word-Programming in Python</a:t>
            </a:r>
          </a:p>
          <a:p>
            <a:pPr lvl="1">
              <a:lnSpc>
                <a:spcPct val="120000"/>
              </a:lnSpc>
            </a:pPr>
            <a:r>
              <a:rPr lang="en-US" dirty="0"/>
              <a:t>…</a:t>
            </a:r>
          </a:p>
          <a:p>
            <a:pPr lvl="1">
              <a:lnSpc>
                <a:spcPct val="120000"/>
              </a:lnSpc>
            </a:pPr>
            <a:endParaRPr lang="en-US" dirty="0"/>
          </a:p>
          <a:p>
            <a:pPr>
              <a:lnSpc>
                <a:spcPct val="120000"/>
              </a:lnSpc>
            </a:pPr>
            <a:r>
              <a:rPr lang="en-US" dirty="0"/>
              <a:t>API to get</a:t>
            </a:r>
          </a:p>
          <a:p>
            <a:pPr lvl="1">
              <a:lnSpc>
                <a:spcPct val="120000"/>
              </a:lnSpc>
            </a:pPr>
            <a:r>
              <a:rPr lang="en-US" dirty="0"/>
              <a:t>Study Design as SVG</a:t>
            </a:r>
          </a:p>
          <a:p>
            <a:pPr lvl="1">
              <a:lnSpc>
                <a:spcPct val="120000"/>
              </a:lnSpc>
            </a:pPr>
            <a:r>
              <a:rPr lang="en-US" dirty="0"/>
              <a:t>Flowchart as HTML or DOCX</a:t>
            </a:r>
          </a:p>
          <a:p>
            <a:pPr lvl="1">
              <a:lnSpc>
                <a:spcPct val="120000"/>
              </a:lnSpc>
            </a:pPr>
            <a:r>
              <a:rPr lang="en-US" dirty="0"/>
              <a:t>Interventions as HTML or DOCX</a:t>
            </a:r>
          </a:p>
          <a:p>
            <a:pPr lvl="1"/>
            <a:endParaRPr lang="en-US" dirty="0"/>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GB" smtClean="0"/>
              <a:pPr/>
              <a:t>28</a:t>
            </a:fld>
            <a:endParaRPr lang="en-GB"/>
          </a:p>
        </p:txBody>
      </p:sp>
      <p:pic>
        <p:nvPicPr>
          <p:cNvPr id="1026" name="Picture 2" descr="Replace text in docx file">
            <a:extLst>
              <a:ext uri="{FF2B5EF4-FFF2-40B4-BE49-F238E27FC236}">
                <a16:creationId xmlns:a16="http://schemas.microsoft.com/office/drawing/2014/main" id="{FEECD54A-5EB6-BAE2-FD1B-8086AE813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166" y="1555256"/>
            <a:ext cx="4711091" cy="354933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Datenbank">
            <a:extLst>
              <a:ext uri="{FF2B5EF4-FFF2-40B4-BE49-F238E27FC236}">
                <a16:creationId xmlns:a16="http://schemas.microsoft.com/office/drawing/2014/main" id="{27539FC9-3E38-019B-322F-573A8D7CB0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97673" y="4000132"/>
            <a:ext cx="990356" cy="990356"/>
          </a:xfrm>
          <a:prstGeom prst="rect">
            <a:avLst/>
          </a:prstGeom>
        </p:spPr>
      </p:pic>
      <p:sp>
        <p:nvSpPr>
          <p:cNvPr id="12" name="Pfeil: nach rechts 11">
            <a:extLst>
              <a:ext uri="{FF2B5EF4-FFF2-40B4-BE49-F238E27FC236}">
                <a16:creationId xmlns:a16="http://schemas.microsoft.com/office/drawing/2014/main" id="{A2858BC3-C517-5676-D9C1-ED4C2EA17AB8}"/>
              </a:ext>
            </a:extLst>
          </p:cNvPr>
          <p:cNvSpPr/>
          <p:nvPr/>
        </p:nvSpPr>
        <p:spPr>
          <a:xfrm rot="10800000">
            <a:off x="10419481" y="4262025"/>
            <a:ext cx="678192" cy="466567"/>
          </a:xfrm>
          <a:prstGeom prst="rightArrow">
            <a:avLst/>
          </a:prstGeom>
          <a:ln/>
        </p:spPr>
        <p:style>
          <a:lnRef idx="3">
            <a:schemeClr val="lt1"/>
          </a:lnRef>
          <a:fillRef idx="1">
            <a:schemeClr val="accent5"/>
          </a:fillRef>
          <a:effectRef idx="1">
            <a:schemeClr val="accent5"/>
          </a:effectRef>
          <a:fontRef idx="minor">
            <a:schemeClr val="lt1"/>
          </a:fontRef>
        </p:style>
        <p:txBody>
          <a:bodyPr lIns="72000" tIns="36000" rIns="72000" bIns="36000" rtlCol="0" anchor="ctr"/>
          <a:lstStyle/>
          <a:p>
            <a:pPr algn="ctr"/>
            <a:endParaRPr lang="en-GB" sz="2000" noProof="0" dirty="0" err="1"/>
          </a:p>
        </p:txBody>
      </p:sp>
      <p:sp>
        <p:nvSpPr>
          <p:cNvPr id="13" name="Textfeld 12">
            <a:extLst>
              <a:ext uri="{FF2B5EF4-FFF2-40B4-BE49-F238E27FC236}">
                <a16:creationId xmlns:a16="http://schemas.microsoft.com/office/drawing/2014/main" id="{02FC605D-6022-2D4A-7F81-64586A31A305}"/>
              </a:ext>
            </a:extLst>
          </p:cNvPr>
          <p:cNvSpPr txBox="1"/>
          <p:nvPr/>
        </p:nvSpPr>
        <p:spPr>
          <a:xfrm>
            <a:off x="10588430" y="3906918"/>
            <a:ext cx="488271" cy="355107"/>
          </a:xfrm>
          <a:prstGeom prst="rect">
            <a:avLst/>
          </a:prstGeom>
          <a:noFill/>
        </p:spPr>
        <p:txBody>
          <a:bodyPr wrap="square" lIns="0" tIns="0" rIns="0" bIns="0" rtlCol="0">
            <a:spAutoFit/>
          </a:bodyPr>
          <a:lstStyle/>
          <a:p>
            <a:pPr algn="l">
              <a:lnSpc>
                <a:spcPct val="120000"/>
              </a:lnSpc>
            </a:pPr>
            <a:r>
              <a:rPr lang="de-DE" sz="2000" dirty="0">
                <a:solidFill>
                  <a:schemeClr val="tx2"/>
                </a:solidFill>
              </a:rPr>
              <a:t>API</a:t>
            </a:r>
            <a:endParaRPr lang="en-GB" sz="2000" dirty="0" err="1">
              <a:solidFill>
                <a:schemeClr val="tx2"/>
              </a:solidFill>
            </a:endParaRPr>
          </a:p>
        </p:txBody>
      </p:sp>
    </p:spTree>
    <p:extLst>
      <p:ext uri="{BB962C8B-B14F-4D97-AF65-F5344CB8AC3E}">
        <p14:creationId xmlns:p14="http://schemas.microsoft.com/office/powerpoint/2010/main" val="781200733"/>
      </p:ext>
    </p:extLst>
  </p:cSld>
  <p:clrMapOvr>
    <a:masterClrMapping/>
  </p:clrMapOvr>
  <p:transition>
    <p:strips dir="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de-DE" dirty="0"/>
              <a:t>Protocol Automation</a:t>
            </a:r>
            <a:endParaRPr lang="en-GB" dirty="0"/>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0" y="2068513"/>
            <a:ext cx="11184467" cy="2138362"/>
          </a:xfrm>
        </p:spPr>
        <p:txBody>
          <a:bodyPr/>
          <a:lstStyle/>
          <a:p>
            <a:r>
              <a:rPr lang="en-US" dirty="0"/>
              <a:t>Examples available</a:t>
            </a:r>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GB" smtClean="0"/>
              <a:pPr/>
              <a:t>29</a:t>
            </a:fld>
            <a:endParaRPr lang="en-GB"/>
          </a:p>
        </p:txBody>
      </p:sp>
      <p:pic>
        <p:nvPicPr>
          <p:cNvPr id="10" name="Grafik 9">
            <a:extLst>
              <a:ext uri="{FF2B5EF4-FFF2-40B4-BE49-F238E27FC236}">
                <a16:creationId xmlns:a16="http://schemas.microsoft.com/office/drawing/2014/main" id="{0A12FF71-09BB-5617-E4C8-76BDC924ADE8}"/>
              </a:ext>
            </a:extLst>
          </p:cNvPr>
          <p:cNvPicPr>
            <a:picLocks noChangeAspect="1"/>
          </p:cNvPicPr>
          <p:nvPr/>
        </p:nvPicPr>
        <p:blipFill>
          <a:blip r:embed="rId2"/>
          <a:stretch>
            <a:fillRect/>
          </a:stretch>
        </p:blipFill>
        <p:spPr>
          <a:xfrm>
            <a:off x="4302812" y="1745850"/>
            <a:ext cx="6516009" cy="4001058"/>
          </a:xfrm>
          <a:prstGeom prst="rect">
            <a:avLst/>
          </a:prstGeom>
          <a:ln>
            <a:solidFill>
              <a:schemeClr val="accent1"/>
            </a:solidFill>
          </a:ln>
        </p:spPr>
      </p:pic>
    </p:spTree>
    <p:extLst>
      <p:ext uri="{BB962C8B-B14F-4D97-AF65-F5344CB8AC3E}">
        <p14:creationId xmlns:p14="http://schemas.microsoft.com/office/powerpoint/2010/main" val="1263359258"/>
      </p:ext>
    </p:extLst>
  </p:cSld>
  <p:clrMapOvr>
    <a:masterClrMapping/>
  </p:clrMapOvr>
  <p:transition>
    <p:strips dir="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0" y="184184"/>
            <a:ext cx="12011025" cy="6673816"/>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p:txBody>
          <a:bodyPr/>
          <a:lstStyle/>
          <a:p>
            <a:r>
              <a:rPr lang="en-US" dirty="0">
                <a:solidFill>
                  <a:schemeClr val="bg1"/>
                </a:solidFill>
              </a:rPr>
              <a:t>Introduction</a:t>
            </a:r>
          </a:p>
        </p:txBody>
      </p:sp>
      <p:sp>
        <p:nvSpPr>
          <p:cNvPr id="6" name="Slide Number Placeholder 2">
            <a:extLst>
              <a:ext uri="{FF2B5EF4-FFF2-40B4-BE49-F238E27FC236}">
                <a16:creationId xmlns:a16="http://schemas.microsoft.com/office/drawing/2014/main" id="{DEE5B266-128E-4444-3B72-887CDE8ED258}"/>
              </a:ext>
            </a:extLst>
          </p:cNvPr>
          <p:cNvSpPr txBox="1">
            <a:spLocks/>
          </p:cNvSpPr>
          <p:nvPr/>
        </p:nvSpPr>
        <p:spPr>
          <a:xfrm>
            <a:off x="11573164" y="6399211"/>
            <a:ext cx="618836" cy="45879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solidFill>
                  <a:schemeClr val="bg1"/>
                </a:solidFill>
              </a:rPr>
              <a:pPr/>
              <a:t>3</a:t>
            </a:fld>
            <a:endParaRPr lang="en-US" dirty="0">
              <a:solidFill>
                <a:schemeClr val="bg1"/>
              </a:solidFill>
            </a:endParaRPr>
          </a:p>
        </p:txBody>
      </p:sp>
    </p:spTree>
    <p:extLst>
      <p:ext uri="{BB962C8B-B14F-4D97-AF65-F5344CB8AC3E}">
        <p14:creationId xmlns:p14="http://schemas.microsoft.com/office/powerpoint/2010/main" val="144185912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7">
            <a:extLst>
              <a:ext uri="{FF2B5EF4-FFF2-40B4-BE49-F238E27FC236}">
                <a16:creationId xmlns:a16="http://schemas.microsoft.com/office/drawing/2014/main" id="{23CB86E3-9867-41C3-9AE2-8CCAAF0EE80B}"/>
              </a:ext>
            </a:extLst>
          </p:cNvPr>
          <p:cNvSpPr txBox="1">
            <a:spLocks/>
          </p:cNvSpPr>
          <p:nvPr/>
        </p:nvSpPr>
        <p:spPr bwMode="auto">
          <a:xfrm>
            <a:off x="1" y="18626"/>
            <a:ext cx="12191999" cy="480131"/>
          </a:xfrm>
          <a:prstGeom prst="rect">
            <a:avLst/>
          </a:prstGeom>
          <a:solidFill>
            <a:srgbClr val="002060"/>
          </a:solid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0" fontAlgn="base" hangingPunct="0">
              <a:lnSpc>
                <a:spcPct val="90000"/>
              </a:lnSpc>
              <a:spcBef>
                <a:spcPct val="0"/>
              </a:spcBef>
              <a:spcAft>
                <a:spcPct val="0"/>
              </a:spcAft>
              <a:defRPr sz="4000" b="1">
                <a:solidFill>
                  <a:srgbClr val="1F88C8"/>
                </a:solidFill>
                <a:effectLst/>
                <a:latin typeface="+mj-lt"/>
                <a:ea typeface="+mj-ea"/>
                <a:cs typeface="+mj-cs"/>
              </a:defRPr>
            </a:lvl1pPr>
            <a:lvl2pPr algn="l" rtl="0" eaLnBrk="0" fontAlgn="base" hangingPunct="0">
              <a:lnSpc>
                <a:spcPct val="90000"/>
              </a:lnSpc>
              <a:spcBef>
                <a:spcPct val="0"/>
              </a:spcBef>
              <a:spcAft>
                <a:spcPct val="0"/>
              </a:spcAft>
              <a:defRPr sz="4000" b="1">
                <a:solidFill>
                  <a:srgbClr val="1F88C8"/>
                </a:solidFill>
                <a:latin typeface="Arial" pitchFamily="34" charset="0"/>
              </a:defRPr>
            </a:lvl2pPr>
            <a:lvl3pPr algn="l" rtl="0" eaLnBrk="0" fontAlgn="base" hangingPunct="0">
              <a:lnSpc>
                <a:spcPct val="90000"/>
              </a:lnSpc>
              <a:spcBef>
                <a:spcPct val="0"/>
              </a:spcBef>
              <a:spcAft>
                <a:spcPct val="0"/>
              </a:spcAft>
              <a:defRPr sz="4000" b="1">
                <a:solidFill>
                  <a:srgbClr val="1F88C8"/>
                </a:solidFill>
                <a:latin typeface="Arial" pitchFamily="34" charset="0"/>
              </a:defRPr>
            </a:lvl3pPr>
            <a:lvl4pPr algn="l" rtl="0" eaLnBrk="0" fontAlgn="base" hangingPunct="0">
              <a:lnSpc>
                <a:spcPct val="90000"/>
              </a:lnSpc>
              <a:spcBef>
                <a:spcPct val="0"/>
              </a:spcBef>
              <a:spcAft>
                <a:spcPct val="0"/>
              </a:spcAft>
              <a:defRPr sz="4000" b="1">
                <a:solidFill>
                  <a:srgbClr val="1F88C8"/>
                </a:solidFill>
                <a:latin typeface="Arial" pitchFamily="34" charset="0"/>
              </a:defRPr>
            </a:lvl4pPr>
            <a:lvl5pPr algn="l" rtl="0" eaLnBrk="0" fontAlgn="base" hangingPunct="0">
              <a:lnSpc>
                <a:spcPct val="90000"/>
              </a:lnSpc>
              <a:spcBef>
                <a:spcPct val="0"/>
              </a:spcBef>
              <a:spcAft>
                <a:spcPct val="0"/>
              </a:spcAft>
              <a:defRPr sz="4000" b="1">
                <a:solidFill>
                  <a:srgbClr val="1F88C8"/>
                </a:solidFill>
                <a:latin typeface="Arial" pitchFamily="34" charset="0"/>
              </a:defRPr>
            </a:lvl5pPr>
            <a:lvl6pPr marL="457200" algn="l" rtl="0" eaLnBrk="1" fontAlgn="base" hangingPunct="1">
              <a:lnSpc>
                <a:spcPct val="90000"/>
              </a:lnSpc>
              <a:spcBef>
                <a:spcPct val="0"/>
              </a:spcBef>
              <a:spcAft>
                <a:spcPct val="0"/>
              </a:spcAft>
              <a:defRPr sz="4400">
                <a:solidFill>
                  <a:schemeClr val="tx2"/>
                </a:solidFill>
                <a:latin typeface="Arial" pitchFamily="34" charset="0"/>
              </a:defRPr>
            </a:lvl6pPr>
            <a:lvl7pPr marL="914400" algn="l" rtl="0" eaLnBrk="1" fontAlgn="base" hangingPunct="1">
              <a:lnSpc>
                <a:spcPct val="90000"/>
              </a:lnSpc>
              <a:spcBef>
                <a:spcPct val="0"/>
              </a:spcBef>
              <a:spcAft>
                <a:spcPct val="0"/>
              </a:spcAft>
              <a:defRPr sz="4400">
                <a:solidFill>
                  <a:schemeClr val="tx2"/>
                </a:solidFill>
                <a:latin typeface="Arial" pitchFamily="34" charset="0"/>
              </a:defRPr>
            </a:lvl7pPr>
            <a:lvl8pPr marL="1371600" algn="l" rtl="0" eaLnBrk="1" fontAlgn="base" hangingPunct="1">
              <a:lnSpc>
                <a:spcPct val="90000"/>
              </a:lnSpc>
              <a:spcBef>
                <a:spcPct val="0"/>
              </a:spcBef>
              <a:spcAft>
                <a:spcPct val="0"/>
              </a:spcAft>
              <a:defRPr sz="4400">
                <a:solidFill>
                  <a:schemeClr val="tx2"/>
                </a:solidFill>
                <a:latin typeface="Arial" pitchFamily="34" charset="0"/>
              </a:defRPr>
            </a:lvl8pPr>
            <a:lvl9pPr marL="1828800" algn="l" rtl="0" eaLnBrk="1" fontAlgn="base" hangingPunct="1">
              <a:lnSpc>
                <a:spcPct val="90000"/>
              </a:lnSpc>
              <a:spcBef>
                <a:spcPct val="0"/>
              </a:spcBef>
              <a:spcAft>
                <a:spcPct val="0"/>
              </a:spcAft>
              <a:defRPr sz="4400">
                <a:solidFill>
                  <a:schemeClr val="tx2"/>
                </a:solidFill>
                <a:latin typeface="Arial" pitchFamily="34" charset="0"/>
              </a:defRPr>
            </a:lvl9pPr>
          </a:lstStyle>
          <a:p>
            <a:pPr marL="0" marR="0" lvl="0" indent="0" algn="ctr" defTabSz="609585" rtl="0" eaLnBrk="0" fontAlgn="base" latinLnBrk="0" hangingPunct="0">
              <a:lnSpc>
                <a:spcPct val="90000"/>
              </a:lnSpc>
              <a:spcBef>
                <a:spcPct val="0"/>
              </a:spcBef>
              <a:spcAft>
                <a:spcPct val="0"/>
              </a:spcAft>
              <a:buClrTx/>
              <a:buSzTx/>
              <a:buFontTx/>
              <a:buNone/>
              <a:tabLst/>
              <a:defRPr/>
            </a:pPr>
            <a:r>
              <a:rPr kumimoji="0" lang="en-IN" sz="2800" b="1" i="0" u="none" strike="noStrike" kern="0" cap="none" spc="0" normalizeH="0" baseline="0" noProof="0" dirty="0">
                <a:ln>
                  <a:noFill/>
                </a:ln>
                <a:solidFill>
                  <a:srgbClr val="FFFFFF"/>
                </a:solidFill>
                <a:effectLst/>
                <a:uLnTx/>
                <a:uFillTx/>
                <a:latin typeface="Lato" panose="020F0502020204030203" pitchFamily="34" charset="0"/>
                <a:ea typeface="+mj-ea"/>
                <a:cs typeface="+mj-cs"/>
              </a:rPr>
              <a:t>Protocol filled in from underlying data</a:t>
            </a:r>
            <a:endParaRPr kumimoji="0" lang="en-US" sz="2800" b="1" i="0" u="none" strike="noStrike" kern="0" cap="none" spc="0" normalizeH="0" baseline="0" noProof="0" dirty="0">
              <a:ln>
                <a:noFill/>
              </a:ln>
              <a:solidFill>
                <a:srgbClr val="FFFFFF"/>
              </a:solidFill>
              <a:effectLst/>
              <a:uLnTx/>
              <a:uFillTx/>
              <a:latin typeface="Lato" panose="020F0502020204030203" pitchFamily="34" charset="0"/>
              <a:ea typeface="+mj-ea"/>
              <a:cs typeface="+mj-cs"/>
            </a:endParaRPr>
          </a:p>
        </p:txBody>
      </p:sp>
      <p:pic>
        <p:nvPicPr>
          <p:cNvPr id="37" name="Picture 36" descr="Logo&#10;&#10;Description automatically generated">
            <a:extLst>
              <a:ext uri="{FF2B5EF4-FFF2-40B4-BE49-F238E27FC236}">
                <a16:creationId xmlns:a16="http://schemas.microsoft.com/office/drawing/2014/main" id="{D83BAE07-7D90-4047-BC00-5621FDE89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67" y="6314148"/>
            <a:ext cx="1640314" cy="480131"/>
          </a:xfrm>
          <a:prstGeom prst="rect">
            <a:avLst/>
          </a:prstGeom>
        </p:spPr>
      </p:pic>
      <p:pic>
        <p:nvPicPr>
          <p:cNvPr id="5" name="Picture 4" descr="Logo&#10;&#10;Description automatically generated">
            <a:extLst>
              <a:ext uri="{FF2B5EF4-FFF2-40B4-BE49-F238E27FC236}">
                <a16:creationId xmlns:a16="http://schemas.microsoft.com/office/drawing/2014/main" id="{96E8744A-2832-4FBA-92C6-5AFC57F8F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10352"/>
            <a:ext cx="1426588" cy="487722"/>
          </a:xfrm>
          <a:prstGeom prst="rect">
            <a:avLst/>
          </a:prstGeom>
        </p:spPr>
      </p:pic>
      <p:sp>
        <p:nvSpPr>
          <p:cNvPr id="3" name="Slide Number Placeholder 2">
            <a:extLst>
              <a:ext uri="{FF2B5EF4-FFF2-40B4-BE49-F238E27FC236}">
                <a16:creationId xmlns:a16="http://schemas.microsoft.com/office/drawing/2014/main" id="{F0570D9B-7166-49D3-BE9B-3846C562CB8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F63A3B-78C7-47BE-AE5E-E10140E04643}"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mn-cs"/>
            </a:endParaRPr>
          </a:p>
        </p:txBody>
      </p:sp>
      <p:sp>
        <p:nvSpPr>
          <p:cNvPr id="39" name="Slide Number Placeholder 1">
            <a:extLst>
              <a:ext uri="{FF2B5EF4-FFF2-40B4-BE49-F238E27FC236}">
                <a16:creationId xmlns:a16="http://schemas.microsoft.com/office/drawing/2014/main" id="{0A7134F9-5D1F-4B31-A998-E35457057505}"/>
              </a:ext>
            </a:extLst>
          </p:cNvPr>
          <p:cNvSpPr txBox="1">
            <a:spLocks/>
          </p:cNvSpPr>
          <p:nvPr/>
        </p:nvSpPr>
        <p:spPr>
          <a:xfrm>
            <a:off x="9515752" y="6572262"/>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F63A3B-78C7-47BE-AE5E-E10140E04643}"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mn-cs"/>
            </a:endParaRPr>
          </a:p>
        </p:txBody>
      </p:sp>
      <p:grpSp>
        <p:nvGrpSpPr>
          <p:cNvPr id="9" name="Group 8">
            <a:extLst>
              <a:ext uri="{FF2B5EF4-FFF2-40B4-BE49-F238E27FC236}">
                <a16:creationId xmlns:a16="http://schemas.microsoft.com/office/drawing/2014/main" id="{72D657C3-12A3-4EFB-B85D-3D2A534F232F}"/>
              </a:ext>
            </a:extLst>
          </p:cNvPr>
          <p:cNvGrpSpPr/>
          <p:nvPr/>
        </p:nvGrpSpPr>
        <p:grpSpPr>
          <a:xfrm>
            <a:off x="492671" y="1067436"/>
            <a:ext cx="11206658" cy="4936147"/>
            <a:chOff x="318592" y="1547202"/>
            <a:chExt cx="11206658" cy="4936147"/>
          </a:xfrm>
        </p:grpSpPr>
        <p:pic>
          <p:nvPicPr>
            <p:cNvPr id="10" name="Picture 9">
              <a:extLst>
                <a:ext uri="{FF2B5EF4-FFF2-40B4-BE49-F238E27FC236}">
                  <a16:creationId xmlns:a16="http://schemas.microsoft.com/office/drawing/2014/main" id="{7A511FC2-5F49-4770-9CBB-E6170348C486}"/>
                </a:ext>
              </a:extLst>
            </p:cNvPr>
            <p:cNvPicPr>
              <a:picLocks noChangeAspect="1"/>
            </p:cNvPicPr>
            <p:nvPr/>
          </p:nvPicPr>
          <p:blipFill>
            <a:blip r:embed="rId5"/>
            <a:stretch>
              <a:fillRect/>
            </a:stretch>
          </p:blipFill>
          <p:spPr>
            <a:xfrm>
              <a:off x="6479283" y="1725002"/>
              <a:ext cx="5045967" cy="4758347"/>
            </a:xfrm>
            <a:prstGeom prst="rect">
              <a:avLst/>
            </a:prstGeom>
          </p:spPr>
        </p:pic>
        <p:pic>
          <p:nvPicPr>
            <p:cNvPr id="11" name="Picture 10">
              <a:extLst>
                <a:ext uri="{FF2B5EF4-FFF2-40B4-BE49-F238E27FC236}">
                  <a16:creationId xmlns:a16="http://schemas.microsoft.com/office/drawing/2014/main" id="{3B47F998-2DB0-47EF-9BCA-5A242DC094CA}"/>
                </a:ext>
              </a:extLst>
            </p:cNvPr>
            <p:cNvPicPr>
              <a:picLocks noChangeAspect="1"/>
            </p:cNvPicPr>
            <p:nvPr/>
          </p:nvPicPr>
          <p:blipFill>
            <a:blip r:embed="rId6"/>
            <a:stretch>
              <a:fillRect/>
            </a:stretch>
          </p:blipFill>
          <p:spPr>
            <a:xfrm>
              <a:off x="318592" y="1547202"/>
              <a:ext cx="5777408" cy="4936147"/>
            </a:xfrm>
            <a:prstGeom prst="rect">
              <a:avLst/>
            </a:prstGeom>
          </p:spPr>
        </p:pic>
        <p:cxnSp>
          <p:nvCxnSpPr>
            <p:cNvPr id="14" name="Straight Arrow Connector 13">
              <a:extLst>
                <a:ext uri="{FF2B5EF4-FFF2-40B4-BE49-F238E27FC236}">
                  <a16:creationId xmlns:a16="http://schemas.microsoft.com/office/drawing/2014/main" id="{81874448-E270-4567-A97A-0F5339A943E8}"/>
                </a:ext>
              </a:extLst>
            </p:cNvPr>
            <p:cNvCxnSpPr/>
            <p:nvPr/>
          </p:nvCxnSpPr>
          <p:spPr>
            <a:xfrm>
              <a:off x="5676900" y="3321050"/>
              <a:ext cx="755650"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6686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589-3639-CA7B-CA7C-6AF80DDE4D8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A464BAD8-B008-66FD-C985-64E436877BC9}"/>
              </a:ext>
            </a:extLst>
          </p:cNvPr>
          <p:cNvSpPr>
            <a:spLocks noGrp="1"/>
          </p:cNvSpPr>
          <p:nvPr>
            <p:ph type="sldNum" sz="quarter" idx="4"/>
          </p:nvPr>
        </p:nvSpPr>
        <p:spPr/>
        <p:txBody>
          <a:bodyPr/>
          <a:lstStyle/>
          <a:p>
            <a:fld id="{48F63A3B-78C7-47BE-AE5E-E10140E04643}" type="slidenum">
              <a:rPr lang="en-US" smtClean="0"/>
              <a:pPr/>
              <a:t>31</a:t>
            </a:fld>
            <a:endParaRPr lang="en-US" dirty="0"/>
          </a:p>
        </p:txBody>
      </p:sp>
      <p:pic>
        <p:nvPicPr>
          <p:cNvPr id="5" name="Picture 4">
            <a:extLst>
              <a:ext uri="{FF2B5EF4-FFF2-40B4-BE49-F238E27FC236}">
                <a16:creationId xmlns:a16="http://schemas.microsoft.com/office/drawing/2014/main" id="{DC8B38AA-9F19-1661-0A6A-B22DC5235F7D}"/>
              </a:ext>
            </a:extLst>
          </p:cNvPr>
          <p:cNvPicPr>
            <a:picLocks noChangeAspect="1"/>
          </p:cNvPicPr>
          <p:nvPr/>
        </p:nvPicPr>
        <p:blipFill>
          <a:blip r:embed="rId2"/>
          <a:stretch>
            <a:fillRect/>
          </a:stretch>
        </p:blipFill>
        <p:spPr>
          <a:xfrm>
            <a:off x="0" y="69850"/>
            <a:ext cx="12192000" cy="6718300"/>
          </a:xfrm>
          <a:prstGeom prst="rect">
            <a:avLst/>
          </a:prstGeom>
        </p:spPr>
      </p:pic>
    </p:spTree>
    <p:extLst>
      <p:ext uri="{BB962C8B-B14F-4D97-AF65-F5344CB8AC3E}">
        <p14:creationId xmlns:p14="http://schemas.microsoft.com/office/powerpoint/2010/main" val="1332479827"/>
      </p:ext>
    </p:extLst>
  </p:cSld>
  <p:clrMapOvr>
    <a:masterClrMapping/>
  </p:clrMapOvr>
  <p:transition>
    <p:strips dir="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15799-470A-67B3-0C14-46AAF00B07C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EC7A803-2C0F-4888-B457-40A91DC13539}"/>
              </a:ext>
            </a:extLst>
          </p:cNvPr>
          <p:cNvSpPr>
            <a:spLocks noGrp="1"/>
          </p:cNvSpPr>
          <p:nvPr>
            <p:ph type="sldNum" sz="quarter" idx="4"/>
          </p:nvPr>
        </p:nvSpPr>
        <p:spPr/>
        <p:txBody>
          <a:bodyPr/>
          <a:lstStyle/>
          <a:p>
            <a:fld id="{48F63A3B-78C7-47BE-AE5E-E10140E04643}" type="slidenum">
              <a:rPr lang="en-US" smtClean="0"/>
              <a:pPr/>
              <a:t>32</a:t>
            </a:fld>
            <a:endParaRPr lang="en-US" dirty="0"/>
          </a:p>
        </p:txBody>
      </p:sp>
      <p:pic>
        <p:nvPicPr>
          <p:cNvPr id="7" name="Picture 6">
            <a:extLst>
              <a:ext uri="{FF2B5EF4-FFF2-40B4-BE49-F238E27FC236}">
                <a16:creationId xmlns:a16="http://schemas.microsoft.com/office/drawing/2014/main" id="{4C358432-1410-8A1F-24A4-3FCA61EF43D0}"/>
              </a:ext>
            </a:extLst>
          </p:cNvPr>
          <p:cNvPicPr>
            <a:picLocks noChangeAspect="1"/>
          </p:cNvPicPr>
          <p:nvPr/>
        </p:nvPicPr>
        <p:blipFill>
          <a:blip r:embed="rId2"/>
          <a:stretch>
            <a:fillRect/>
          </a:stretch>
        </p:blipFill>
        <p:spPr>
          <a:xfrm>
            <a:off x="0" y="69850"/>
            <a:ext cx="12192000" cy="6718300"/>
          </a:xfrm>
          <a:prstGeom prst="rect">
            <a:avLst/>
          </a:prstGeom>
        </p:spPr>
      </p:pic>
    </p:spTree>
    <p:extLst>
      <p:ext uri="{BB962C8B-B14F-4D97-AF65-F5344CB8AC3E}">
        <p14:creationId xmlns:p14="http://schemas.microsoft.com/office/powerpoint/2010/main" val="566567567"/>
      </p:ext>
    </p:extLst>
  </p:cSld>
  <p:clrMapOvr>
    <a:masterClrMapping/>
  </p:clrMapOvr>
  <p:transition>
    <p:strips dir="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F004-917E-285C-B58C-AEB20706B9F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9F314DB-8F6B-7A45-9C8B-BB711D6C0F8A}"/>
              </a:ext>
            </a:extLst>
          </p:cNvPr>
          <p:cNvSpPr>
            <a:spLocks noGrp="1"/>
          </p:cNvSpPr>
          <p:nvPr>
            <p:ph type="sldNum" sz="quarter" idx="4"/>
          </p:nvPr>
        </p:nvSpPr>
        <p:spPr/>
        <p:txBody>
          <a:bodyPr/>
          <a:lstStyle/>
          <a:p>
            <a:fld id="{48F63A3B-78C7-47BE-AE5E-E10140E04643}" type="slidenum">
              <a:rPr lang="en-US" smtClean="0"/>
              <a:pPr/>
              <a:t>33</a:t>
            </a:fld>
            <a:endParaRPr lang="en-US" dirty="0"/>
          </a:p>
        </p:txBody>
      </p:sp>
      <p:pic>
        <p:nvPicPr>
          <p:cNvPr id="5" name="Picture 4">
            <a:extLst>
              <a:ext uri="{FF2B5EF4-FFF2-40B4-BE49-F238E27FC236}">
                <a16:creationId xmlns:a16="http://schemas.microsoft.com/office/drawing/2014/main" id="{4BF870B4-D9FF-6871-8879-2486E41E12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8246932"/>
      </p:ext>
    </p:extLst>
  </p:cSld>
  <p:clrMapOvr>
    <a:masterClrMapping/>
  </p:clrMapOvr>
  <p:transition>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180975" y="182880"/>
            <a:ext cx="11823637" cy="6499784"/>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a:xfrm>
            <a:off x="516470" y="458790"/>
            <a:ext cx="11190817" cy="646331"/>
          </a:xfrm>
        </p:spPr>
        <p:txBody>
          <a:bodyPr/>
          <a:lstStyle/>
          <a:p>
            <a:r>
              <a:rPr lang="en-US" dirty="0">
                <a:solidFill>
                  <a:schemeClr val="bg1"/>
                </a:solidFill>
              </a:rPr>
              <a:t>Getting Started</a:t>
            </a:r>
          </a:p>
        </p:txBody>
      </p:sp>
      <p:sp>
        <p:nvSpPr>
          <p:cNvPr id="2" name="Slide Number Placeholder 1">
            <a:extLst>
              <a:ext uri="{FF2B5EF4-FFF2-40B4-BE49-F238E27FC236}">
                <a16:creationId xmlns:a16="http://schemas.microsoft.com/office/drawing/2014/main" id="{BEBA1F45-FB4C-BDEF-E110-18FCA3CAC20B}"/>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34</a:t>
            </a:fld>
            <a:endParaRPr lang="en-US" dirty="0">
              <a:solidFill>
                <a:schemeClr val="bg1"/>
              </a:solidFill>
            </a:endParaRPr>
          </a:p>
        </p:txBody>
      </p:sp>
    </p:spTree>
    <p:extLst>
      <p:ext uri="{BB962C8B-B14F-4D97-AF65-F5344CB8AC3E}">
        <p14:creationId xmlns:p14="http://schemas.microsoft.com/office/powerpoint/2010/main" val="14677660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9D49-F68F-4519-8392-084DAE00C009}"/>
              </a:ext>
            </a:extLst>
          </p:cNvPr>
          <p:cNvSpPr>
            <a:spLocks noGrp="1"/>
          </p:cNvSpPr>
          <p:nvPr>
            <p:ph type="title"/>
          </p:nvPr>
        </p:nvSpPr>
        <p:spPr/>
        <p:txBody>
          <a:bodyPr/>
          <a:lstStyle/>
          <a:p>
            <a:r>
              <a:rPr lang="en-GB" dirty="0"/>
              <a:t>How do I get started on OpenStudyBuilder?</a:t>
            </a:r>
          </a:p>
        </p:txBody>
      </p:sp>
      <p:sp>
        <p:nvSpPr>
          <p:cNvPr id="8" name="TextBox 7">
            <a:extLst>
              <a:ext uri="{FF2B5EF4-FFF2-40B4-BE49-F238E27FC236}">
                <a16:creationId xmlns:a16="http://schemas.microsoft.com/office/drawing/2014/main" id="{FB8FD1AB-C802-48D3-A11F-371E8A358FED}"/>
              </a:ext>
            </a:extLst>
          </p:cNvPr>
          <p:cNvSpPr txBox="1"/>
          <p:nvPr/>
        </p:nvSpPr>
        <p:spPr>
          <a:xfrm>
            <a:off x="3882293" y="6142078"/>
            <a:ext cx="8018834" cy="274562"/>
          </a:xfrm>
          <a:prstGeom prst="rect">
            <a:avLst/>
          </a:prstGeom>
          <a:noFill/>
        </p:spPr>
        <p:txBody>
          <a:bodyPr wrap="square" lIns="0" tIns="0" rIns="0" bIns="0" rtlCol="0">
            <a:spAutoFit/>
          </a:bodyPr>
          <a:lstStyle/>
          <a:p>
            <a:pPr algn="r">
              <a:lnSpc>
                <a:spcPct val="120000"/>
              </a:lnSpc>
            </a:pPr>
            <a:r>
              <a:rPr lang="en-GB" sz="1600" dirty="0">
                <a:solidFill>
                  <a:schemeClr val="tx2"/>
                </a:solidFill>
                <a:hlinkClick r:id="rId2"/>
              </a:rPr>
              <a:t>https://novo-nordisk.gitlab.io/nn-public/openstudybuilder/project-description/</a:t>
            </a:r>
            <a:r>
              <a:rPr lang="en-GB" sz="1600" dirty="0">
                <a:solidFill>
                  <a:schemeClr val="tx2"/>
                </a:solidFill>
              </a:rPr>
              <a:t> </a:t>
            </a:r>
          </a:p>
        </p:txBody>
      </p:sp>
      <p:pic>
        <p:nvPicPr>
          <p:cNvPr id="10" name="Picture 9">
            <a:extLst>
              <a:ext uri="{FF2B5EF4-FFF2-40B4-BE49-F238E27FC236}">
                <a16:creationId xmlns:a16="http://schemas.microsoft.com/office/drawing/2014/main" id="{92176BF4-404A-4AD1-86B8-4825747BC54C}"/>
              </a:ext>
            </a:extLst>
          </p:cNvPr>
          <p:cNvPicPr>
            <a:picLocks noChangeAspect="1"/>
          </p:cNvPicPr>
          <p:nvPr/>
        </p:nvPicPr>
        <p:blipFill>
          <a:blip r:embed="rId3"/>
          <a:stretch>
            <a:fillRect/>
          </a:stretch>
        </p:blipFill>
        <p:spPr>
          <a:xfrm>
            <a:off x="1463963" y="1105028"/>
            <a:ext cx="9053935" cy="496081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5" name="Slide Number Placeholder 1">
            <a:extLst>
              <a:ext uri="{FF2B5EF4-FFF2-40B4-BE49-F238E27FC236}">
                <a16:creationId xmlns:a16="http://schemas.microsoft.com/office/drawing/2014/main" id="{0F15E41B-67B8-EB91-B741-EE26ABA83245}"/>
              </a:ext>
            </a:extLst>
          </p:cNvPr>
          <p:cNvSpPr txBox="1">
            <a:spLocks/>
          </p:cNvSpPr>
          <p:nvPr/>
        </p:nvSpPr>
        <p:spPr>
          <a:xfrm>
            <a:off x="11462425" y="6492875"/>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tx1"/>
                </a:solidFill>
              </a:rPr>
              <a:pPr/>
              <a:t>35</a:t>
            </a:fld>
            <a:endParaRPr lang="en-US" dirty="0">
              <a:solidFill>
                <a:schemeClr val="tx1"/>
              </a:solidFill>
            </a:endParaRPr>
          </a:p>
        </p:txBody>
      </p:sp>
      <p:sp>
        <p:nvSpPr>
          <p:cNvPr id="6" name="Slide Number Placeholder 1">
            <a:extLst>
              <a:ext uri="{FF2B5EF4-FFF2-40B4-BE49-F238E27FC236}">
                <a16:creationId xmlns:a16="http://schemas.microsoft.com/office/drawing/2014/main" id="{43685828-53E9-CA02-73F7-1BC1949F9F77}"/>
              </a:ext>
            </a:extLst>
          </p:cNvPr>
          <p:cNvSpPr txBox="1">
            <a:spLocks/>
          </p:cNvSpPr>
          <p:nvPr/>
        </p:nvSpPr>
        <p:spPr>
          <a:xfrm>
            <a:off x="9146298" y="6399210"/>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tx1"/>
                </a:solidFill>
              </a:rPr>
              <a:pPr/>
              <a:t>35</a:t>
            </a:fld>
            <a:endParaRPr lang="en-US" dirty="0">
              <a:solidFill>
                <a:schemeClr val="tx1"/>
              </a:solidFill>
            </a:endParaRPr>
          </a:p>
        </p:txBody>
      </p:sp>
    </p:spTree>
    <p:extLst>
      <p:ext uri="{BB962C8B-B14F-4D97-AF65-F5344CB8AC3E}">
        <p14:creationId xmlns:p14="http://schemas.microsoft.com/office/powerpoint/2010/main" val="4048052439"/>
      </p:ext>
    </p:extLst>
  </p:cSld>
  <p:clrMapOvr>
    <a:masterClrMapping/>
  </p:clrMapOvr>
  <p:transition>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F9A977E-BDD5-4840-B181-EC0559D1CABE}"/>
              </a:ext>
            </a:extLst>
          </p:cNvPr>
          <p:cNvSpPr>
            <a:spLocks noGrp="1"/>
          </p:cNvSpPr>
          <p:nvPr>
            <p:ph idx="1"/>
          </p:nvPr>
        </p:nvSpPr>
        <p:spPr>
          <a:xfrm>
            <a:off x="1" y="1509712"/>
            <a:ext cx="11534774" cy="3770263"/>
          </a:xfrm>
        </p:spPr>
        <p:txBody>
          <a:bodyPr/>
          <a:lstStyle/>
          <a:p>
            <a:pPr>
              <a:spcBef>
                <a:spcPts val="600"/>
              </a:spcBef>
            </a:pPr>
            <a:r>
              <a:rPr lang="en-GB" sz="2400" dirty="0">
                <a:solidFill>
                  <a:srgbClr val="001965"/>
                </a:solidFill>
              </a:rPr>
              <a:t>Neo4j Sandbox to play around</a:t>
            </a:r>
          </a:p>
          <a:p>
            <a:pPr lvl="1">
              <a:spcBef>
                <a:spcPts val="600"/>
              </a:spcBef>
            </a:pPr>
            <a:r>
              <a:rPr lang="en-GB" sz="2400" dirty="0">
                <a:solidFill>
                  <a:srgbClr val="001965"/>
                </a:solidFill>
              </a:rPr>
              <a:t>Browse, test and investigate functionality</a:t>
            </a:r>
          </a:p>
          <a:p>
            <a:pPr lvl="1">
              <a:spcBef>
                <a:spcPts val="600"/>
              </a:spcBef>
            </a:pPr>
            <a:r>
              <a:rPr lang="en-GB" sz="2400" dirty="0">
                <a:solidFill>
                  <a:srgbClr val="001965"/>
                </a:solidFill>
              </a:rPr>
              <a:t>Checkout Biomedical Concept (linked data browser)</a:t>
            </a:r>
          </a:p>
          <a:p>
            <a:pPr>
              <a:spcBef>
                <a:spcPts val="600"/>
              </a:spcBef>
            </a:pPr>
            <a:endParaRPr lang="en-GB" sz="2400" dirty="0">
              <a:solidFill>
                <a:srgbClr val="001965"/>
              </a:solidFill>
            </a:endParaRPr>
          </a:p>
          <a:p>
            <a:pPr>
              <a:spcBef>
                <a:spcPts val="600"/>
              </a:spcBef>
            </a:pPr>
            <a:r>
              <a:rPr lang="en-GB" sz="2400" dirty="0">
                <a:solidFill>
                  <a:srgbClr val="001965"/>
                </a:solidFill>
              </a:rPr>
              <a:t>Local installation (free) or Custom/dedicated environment </a:t>
            </a:r>
          </a:p>
          <a:p>
            <a:pPr lvl="1">
              <a:spcBef>
                <a:spcPts val="600"/>
              </a:spcBef>
            </a:pPr>
            <a:r>
              <a:rPr lang="en-GB" sz="2400" dirty="0">
                <a:solidFill>
                  <a:srgbClr val="001965"/>
                </a:solidFill>
              </a:rPr>
              <a:t>API usage to upload/download custom data</a:t>
            </a:r>
          </a:p>
          <a:p>
            <a:pPr lvl="1">
              <a:spcBef>
                <a:spcPts val="600"/>
              </a:spcBef>
            </a:pPr>
            <a:r>
              <a:rPr lang="en-GB" sz="2400" dirty="0">
                <a:solidFill>
                  <a:srgbClr val="001965"/>
                </a:solidFill>
              </a:rPr>
              <a:t>Load trial domains</a:t>
            </a:r>
          </a:p>
          <a:p>
            <a:pPr lvl="1">
              <a:spcBef>
                <a:spcPts val="600"/>
              </a:spcBef>
            </a:pPr>
            <a:r>
              <a:rPr lang="en-GB" sz="2400" dirty="0">
                <a:solidFill>
                  <a:srgbClr val="001965"/>
                </a:solidFill>
              </a:rPr>
              <a:t>Browse “your” data</a:t>
            </a:r>
          </a:p>
        </p:txBody>
      </p:sp>
      <p:sp>
        <p:nvSpPr>
          <p:cNvPr id="9" name="Title 1">
            <a:extLst>
              <a:ext uri="{FF2B5EF4-FFF2-40B4-BE49-F238E27FC236}">
                <a16:creationId xmlns:a16="http://schemas.microsoft.com/office/drawing/2014/main" id="{6AF85AA4-399D-5663-5AF1-803AEED163C7}"/>
              </a:ext>
            </a:extLst>
          </p:cNvPr>
          <p:cNvSpPr txBox="1">
            <a:spLocks/>
          </p:cNvSpPr>
          <p:nvPr/>
        </p:nvSpPr>
        <p:spPr>
          <a:xfrm>
            <a:off x="324000" y="781049"/>
            <a:ext cx="6904300" cy="1292866"/>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600" kern="1200">
                <a:solidFill>
                  <a:schemeClr val="tx2"/>
                </a:solidFill>
                <a:latin typeface="+mj-lt"/>
                <a:ea typeface="+mj-ea"/>
                <a:cs typeface="+mj-cs"/>
              </a:defRPr>
            </a:lvl1pPr>
          </a:lstStyle>
          <a:p>
            <a:r>
              <a:rPr lang="en-GB" dirty="0"/>
              <a:t>Starting with OpenStudyBuilder</a:t>
            </a:r>
          </a:p>
        </p:txBody>
      </p:sp>
      <p:sp>
        <p:nvSpPr>
          <p:cNvPr id="5" name="Slide Number Placeholder 1">
            <a:extLst>
              <a:ext uri="{FF2B5EF4-FFF2-40B4-BE49-F238E27FC236}">
                <a16:creationId xmlns:a16="http://schemas.microsoft.com/office/drawing/2014/main" id="{048BACCD-3470-E93A-E7EC-08AB5CAB2BD7}"/>
              </a:ext>
            </a:extLst>
          </p:cNvPr>
          <p:cNvSpPr txBox="1">
            <a:spLocks/>
          </p:cNvSpPr>
          <p:nvPr/>
        </p:nvSpPr>
        <p:spPr>
          <a:xfrm>
            <a:off x="9448800" y="7091937"/>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bg1"/>
                </a:solidFill>
              </a:rPr>
              <a:pPr/>
              <a:t>36</a:t>
            </a:fld>
            <a:endParaRPr lang="en-US" dirty="0">
              <a:solidFill>
                <a:schemeClr val="bg1"/>
              </a:solidFill>
            </a:endParaRPr>
          </a:p>
        </p:txBody>
      </p:sp>
    </p:spTree>
    <p:extLst>
      <p:ext uri="{BB962C8B-B14F-4D97-AF65-F5344CB8AC3E}">
        <p14:creationId xmlns:p14="http://schemas.microsoft.com/office/powerpoint/2010/main" val="534884410"/>
      </p:ext>
    </p:extLst>
  </p:cSld>
  <p:clrMapOvr>
    <a:masterClrMapping/>
  </p:clrMapOvr>
  <p:transition>
    <p:strips dir="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night sky&#10;&#10;Description automatically generated">
            <a:extLst>
              <a:ext uri="{FF2B5EF4-FFF2-40B4-BE49-F238E27FC236}">
                <a16:creationId xmlns:a16="http://schemas.microsoft.com/office/drawing/2014/main" id="{A8D30B42-6AD3-4C88-BB20-7450DC2F5691}"/>
              </a:ext>
            </a:extLst>
          </p:cNvPr>
          <p:cNvPicPr>
            <a:picLocks noChangeAspect="1"/>
          </p:cNvPicPr>
          <p:nvPr/>
        </p:nvPicPr>
        <p:blipFill rotWithShape="1">
          <a:blip r:embed="rId3" cstate="print">
            <a:alphaModFix amt="35000"/>
            <a:extLst>
              <a:ext uri="{28A0092B-C50C-407E-A947-70E740481C1C}">
                <a14:useLocalDpi xmlns:a14="http://schemas.microsoft.com/office/drawing/2010/main" val="0"/>
              </a:ext>
            </a:extLst>
          </a:blip>
          <a:srcRect r="415"/>
          <a:stretch/>
        </p:blipFill>
        <p:spPr>
          <a:xfrm>
            <a:off x="-1" y="-30"/>
            <a:ext cx="12192000" cy="6855958"/>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513534" y="838200"/>
            <a:ext cx="4666470" cy="2076333"/>
          </a:xfrm>
          <a:prstGeom prst="rect">
            <a:avLst/>
          </a:prstGeom>
        </p:spPr>
        <p:txBody>
          <a:bodyPr vert="horz" lIns="91440" tIns="45720" rIns="91440" bIns="45720" rtlCol="0" anchor="t">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800" b="1" kern="1200" dirty="0">
              <a:solidFill>
                <a:schemeClr val="tx1"/>
              </a:solidFill>
              <a:latin typeface="+mj-lt"/>
              <a:ea typeface="+mj-ea"/>
              <a:cs typeface="+mj-cs"/>
            </a:endParaRPr>
          </a:p>
        </p:txBody>
      </p:sp>
      <p:pic>
        <p:nvPicPr>
          <p:cNvPr id="4" name="Picture 3" descr="A group of people in lab coats&#10;&#10;Description automatically generated with low confidence">
            <a:extLst>
              <a:ext uri="{FF2B5EF4-FFF2-40B4-BE49-F238E27FC236}">
                <a16:creationId xmlns:a16="http://schemas.microsoft.com/office/drawing/2014/main" id="{A6910EF8-1D22-45BA-9828-A1EB936D53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83" r="18917"/>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pic>
        <p:nvPicPr>
          <p:cNvPr id="10" name="Picture 9" descr="A black and white logo&#10;&#10;Description automatically generated with low confidence">
            <a:extLst>
              <a:ext uri="{FF2B5EF4-FFF2-40B4-BE49-F238E27FC236}">
                <a16:creationId xmlns:a16="http://schemas.microsoft.com/office/drawing/2014/main" id="{D0372487-C4B9-4E87-B2BA-CD5EAB09B5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29" y="6111388"/>
            <a:ext cx="2209800" cy="701126"/>
          </a:xfrm>
          <a:prstGeom prst="rect">
            <a:avLst/>
          </a:prstGeom>
        </p:spPr>
      </p:pic>
      <p:sp>
        <p:nvSpPr>
          <p:cNvPr id="9" name="Slide Number Placeholder 1">
            <a:extLst>
              <a:ext uri="{FF2B5EF4-FFF2-40B4-BE49-F238E27FC236}">
                <a16:creationId xmlns:a16="http://schemas.microsoft.com/office/drawing/2014/main" id="{62464788-E8C1-467D-AC11-6CAD455068F8}"/>
              </a:ext>
            </a:extLst>
          </p:cNvPr>
          <p:cNvSpPr txBox="1">
            <a:spLocks/>
          </p:cNvSpPr>
          <p:nvPr/>
        </p:nvSpPr>
        <p:spPr>
          <a:xfrm>
            <a:off x="9515752" y="6572262"/>
            <a:ext cx="27432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fld id="{48F63A3B-78C7-47BE-AE5E-E10140E04643}" type="slidenum">
              <a:rPr lang="en-US" smtClean="0">
                <a:solidFill>
                  <a:schemeClr val="tx1"/>
                </a:solidFill>
              </a:rPr>
              <a:pPr/>
              <a:t>37</a:t>
            </a:fld>
            <a:endParaRPr lang="en-US" dirty="0">
              <a:solidFill>
                <a:schemeClr val="tx1"/>
              </a:solidFill>
            </a:endParaRPr>
          </a:p>
        </p:txBody>
      </p:sp>
      <p:sp>
        <p:nvSpPr>
          <p:cNvPr id="11" name="Content Placeholder 7">
            <a:extLst>
              <a:ext uri="{FF2B5EF4-FFF2-40B4-BE49-F238E27FC236}">
                <a16:creationId xmlns:a16="http://schemas.microsoft.com/office/drawing/2014/main" id="{992ECA56-1341-4F78-87A6-154A557DA07A}"/>
              </a:ext>
            </a:extLst>
          </p:cNvPr>
          <p:cNvSpPr txBox="1">
            <a:spLocks/>
          </p:cNvSpPr>
          <p:nvPr/>
        </p:nvSpPr>
        <p:spPr>
          <a:xfrm>
            <a:off x="618845" y="2615084"/>
            <a:ext cx="4619621" cy="39571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3200" dirty="0">
              <a:latin typeface="+mj-lt"/>
            </a:endParaRPr>
          </a:p>
        </p:txBody>
      </p:sp>
      <p:sp>
        <p:nvSpPr>
          <p:cNvPr id="2" name="Titel 6">
            <a:extLst>
              <a:ext uri="{FF2B5EF4-FFF2-40B4-BE49-F238E27FC236}">
                <a16:creationId xmlns:a16="http://schemas.microsoft.com/office/drawing/2014/main" id="{33B33100-271D-27F4-5741-70F242C10D70}"/>
              </a:ext>
            </a:extLst>
          </p:cNvPr>
          <p:cNvSpPr>
            <a:spLocks noGrp="1"/>
          </p:cNvSpPr>
          <p:nvPr>
            <p:ph type="title"/>
          </p:nvPr>
        </p:nvSpPr>
        <p:spPr>
          <a:xfrm>
            <a:off x="516470" y="458790"/>
            <a:ext cx="11190817" cy="646331"/>
          </a:xfrm>
        </p:spPr>
        <p:txBody>
          <a:bodyPr/>
          <a:lstStyle/>
          <a:p>
            <a:r>
              <a:rPr lang="de-DE" dirty="0" err="1"/>
              <a:t>Collaboration</a:t>
            </a:r>
            <a:r>
              <a:rPr lang="de-DE" dirty="0"/>
              <a:t> </a:t>
            </a:r>
            <a:r>
              <a:rPr lang="de-DE" dirty="0" err="1"/>
              <a:t>Opportunities</a:t>
            </a:r>
            <a:endParaRPr lang="en-GB" dirty="0"/>
          </a:p>
        </p:txBody>
      </p:sp>
      <p:sp>
        <p:nvSpPr>
          <p:cNvPr id="3" name="Inhaltsplatzhalter 7">
            <a:extLst>
              <a:ext uri="{FF2B5EF4-FFF2-40B4-BE49-F238E27FC236}">
                <a16:creationId xmlns:a16="http://schemas.microsoft.com/office/drawing/2014/main" id="{75097071-D16C-3D24-22AA-23C0168D66CF}"/>
              </a:ext>
            </a:extLst>
          </p:cNvPr>
          <p:cNvSpPr txBox="1">
            <a:spLocks/>
          </p:cNvSpPr>
          <p:nvPr/>
        </p:nvSpPr>
        <p:spPr>
          <a:xfrm>
            <a:off x="-14415" y="1135204"/>
            <a:ext cx="11184467" cy="1962455"/>
          </a:xfrm>
          <a:prstGeom prst="rect">
            <a:avLst/>
          </a:prstGeom>
        </p:spPr>
        <p:txBody>
          <a:bodyPr>
            <a:normAutofit fontScale="92500" lnSpcReduction="10000"/>
          </a:bodyPr>
          <a:lstStyle>
            <a:lvl1pPr marL="439738" indent="-439738" algn="l" rtl="0" eaLnBrk="0" fontAlgn="base" hangingPunct="0">
              <a:lnSpc>
                <a:spcPct val="85000"/>
              </a:lnSpc>
              <a:spcBef>
                <a:spcPct val="30000"/>
              </a:spcBef>
              <a:spcAft>
                <a:spcPct val="0"/>
              </a:spcAft>
              <a:buClr>
                <a:schemeClr val="tx2"/>
              </a:buClr>
              <a:buSzPct val="115000"/>
              <a:buFont typeface="Wingdings" pitchFamily="2" charset="2"/>
              <a:buBlip>
                <a:blip r:embed="rId6"/>
              </a:buBlip>
              <a:defRPr sz="3200">
                <a:solidFill>
                  <a:schemeClr val="tx1"/>
                </a:solidFill>
                <a:latin typeface="+mn-lt"/>
                <a:ea typeface="+mn-ea"/>
                <a:cs typeface="+mn-cs"/>
              </a:defRPr>
            </a:lvl1pPr>
            <a:lvl2pPr marL="798513" indent="-357188" algn="l" rtl="0" eaLnBrk="0" fontAlgn="base" hangingPunct="0">
              <a:lnSpc>
                <a:spcPct val="85000"/>
              </a:lnSpc>
              <a:spcBef>
                <a:spcPct val="30000"/>
              </a:spcBef>
              <a:spcAft>
                <a:spcPct val="0"/>
              </a:spcAft>
              <a:buClr>
                <a:schemeClr val="tx2"/>
              </a:buClr>
              <a:buSzPct val="115000"/>
              <a:buFont typeface="Wingdings" pitchFamily="2" charset="2"/>
              <a:buBlip>
                <a:blip r:embed="rId6"/>
              </a:buBlip>
              <a:defRPr sz="2800">
                <a:solidFill>
                  <a:schemeClr val="tx1"/>
                </a:solidFill>
                <a:latin typeface="+mn-lt"/>
              </a:defRPr>
            </a:lvl2pPr>
            <a:lvl3pPr marL="1143000" indent="-336550" algn="l" rtl="0" eaLnBrk="0" fontAlgn="base" hangingPunct="0">
              <a:lnSpc>
                <a:spcPct val="85000"/>
              </a:lnSpc>
              <a:spcBef>
                <a:spcPct val="30000"/>
              </a:spcBef>
              <a:spcAft>
                <a:spcPct val="0"/>
              </a:spcAft>
              <a:buClr>
                <a:schemeClr val="tx2"/>
              </a:buClr>
              <a:buSzPct val="115000"/>
              <a:buFont typeface="Wingdings" pitchFamily="2" charset="2"/>
              <a:buBlip>
                <a:blip r:embed="rId6"/>
              </a:buBlip>
              <a:defRPr sz="2400">
                <a:solidFill>
                  <a:schemeClr val="tx1"/>
                </a:solidFill>
                <a:latin typeface="+mn-lt"/>
              </a:defRPr>
            </a:lvl3pPr>
            <a:lvl4pPr marL="1479550" indent="-334963" algn="l" rtl="0" eaLnBrk="0" fontAlgn="base" hangingPunct="0">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4pPr>
            <a:lvl5pPr marL="1817688" indent="-336550" algn="l" rtl="0" eaLnBrk="0" fontAlgn="base" hangingPunct="0">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5pPr>
            <a:lvl6pPr marL="2274888" indent="-336550" algn="l" rtl="0" eaLnBrk="1" fontAlgn="base" hangingPunct="1">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6pPr>
            <a:lvl7pPr marL="2732088" indent="-336550" algn="l" rtl="0" eaLnBrk="1" fontAlgn="base" hangingPunct="1">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7pPr>
            <a:lvl8pPr marL="3189288" indent="-336550" algn="l" rtl="0" eaLnBrk="1" fontAlgn="base" hangingPunct="1">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8pPr>
            <a:lvl9pPr marL="3646488" indent="-336550" algn="l" rtl="0" eaLnBrk="1" fontAlgn="base" hangingPunct="1">
              <a:lnSpc>
                <a:spcPct val="85000"/>
              </a:lnSpc>
              <a:spcBef>
                <a:spcPct val="30000"/>
              </a:spcBef>
              <a:spcAft>
                <a:spcPct val="0"/>
              </a:spcAft>
              <a:buClr>
                <a:schemeClr val="tx2"/>
              </a:buClr>
              <a:buSzPct val="115000"/>
              <a:buFont typeface="Wingdings" pitchFamily="2" charset="2"/>
              <a:buBlip>
                <a:blip r:embed="rId6"/>
              </a:buBlip>
              <a:defRPr sz="2000">
                <a:solidFill>
                  <a:schemeClr val="tx1"/>
                </a:solidFill>
                <a:latin typeface="+mn-lt"/>
              </a:defRPr>
            </a:lvl9pPr>
          </a:lstStyle>
          <a:p>
            <a:r>
              <a:rPr lang="en-US" kern="0" dirty="0" err="1"/>
              <a:t>BioCelerate</a:t>
            </a:r>
            <a:r>
              <a:rPr lang="en-US" kern="0" dirty="0"/>
              <a:t> Protocol Template Project</a:t>
            </a:r>
          </a:p>
          <a:p>
            <a:r>
              <a:rPr lang="en-US" kern="0" dirty="0" err="1"/>
              <a:t>OpenStudyBuilder</a:t>
            </a:r>
            <a:r>
              <a:rPr lang="en-US" kern="0" dirty="0"/>
              <a:t> community</a:t>
            </a:r>
          </a:p>
          <a:p>
            <a:r>
              <a:rPr lang="en-US" kern="0" dirty="0"/>
              <a:t>PHUSE </a:t>
            </a:r>
            <a:r>
              <a:rPr lang="en-US" kern="0" dirty="0" err="1"/>
              <a:t>eProtocol</a:t>
            </a:r>
            <a:r>
              <a:rPr lang="en-US" kern="0" dirty="0"/>
              <a:t> project</a:t>
            </a:r>
          </a:p>
          <a:p>
            <a:r>
              <a:rPr lang="en-US" kern="0" dirty="0"/>
              <a:t>Metadata standards</a:t>
            </a:r>
          </a:p>
        </p:txBody>
      </p:sp>
    </p:spTree>
    <p:extLst>
      <p:ext uri="{BB962C8B-B14F-4D97-AF65-F5344CB8AC3E}">
        <p14:creationId xmlns:p14="http://schemas.microsoft.com/office/powerpoint/2010/main" val="265443297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en-US"/>
              <a:t>Collaboration Opportunities</a:t>
            </a:r>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516467" y="1509713"/>
            <a:ext cx="11184467" cy="4088654"/>
          </a:xfrm>
        </p:spPr>
        <p:txBody>
          <a:bodyPr>
            <a:normAutofit/>
          </a:bodyPr>
          <a:lstStyle/>
          <a:p>
            <a:pPr>
              <a:lnSpc>
                <a:spcPct val="120000"/>
              </a:lnSpc>
            </a:pPr>
            <a:r>
              <a:rPr lang="en-US" sz="2000" dirty="0"/>
              <a:t>Enhance </a:t>
            </a:r>
            <a:r>
              <a:rPr lang="en-US" sz="2000" dirty="0" err="1"/>
              <a:t>OpenStudyBuilder</a:t>
            </a:r>
            <a:r>
              <a:rPr lang="en-US" sz="2000" dirty="0"/>
              <a:t> for </a:t>
            </a:r>
            <a:r>
              <a:rPr lang="en-US" sz="2000" dirty="0" err="1"/>
              <a:t>NonClinical</a:t>
            </a:r>
            <a:r>
              <a:rPr lang="en-US" sz="2000" dirty="0"/>
              <a:t> usage</a:t>
            </a:r>
          </a:p>
          <a:p>
            <a:pPr>
              <a:lnSpc>
                <a:spcPct val="120000"/>
              </a:lnSpc>
            </a:pPr>
            <a:r>
              <a:rPr lang="en-US" sz="2000" dirty="0"/>
              <a:t>Create common additional standards “templates”, e.g. for endpoints, scope</a:t>
            </a:r>
          </a:p>
          <a:p>
            <a:pPr>
              <a:lnSpc>
                <a:spcPct val="120000"/>
              </a:lnSpc>
            </a:pPr>
            <a:r>
              <a:rPr lang="en-US" sz="2000" dirty="0"/>
              <a:t>Common tools, processes and guides</a:t>
            </a:r>
          </a:p>
          <a:p>
            <a:pPr lvl="1">
              <a:lnSpc>
                <a:spcPct val="120000"/>
              </a:lnSpc>
            </a:pPr>
            <a:r>
              <a:rPr lang="en-US" sz="1800" dirty="0"/>
              <a:t>Protocol automation</a:t>
            </a:r>
          </a:p>
          <a:p>
            <a:pPr lvl="1">
              <a:lnSpc>
                <a:spcPct val="120000"/>
              </a:lnSpc>
            </a:pPr>
            <a:r>
              <a:rPr lang="en-US" sz="1800" dirty="0"/>
              <a:t>CRF </a:t>
            </a:r>
          </a:p>
          <a:p>
            <a:pPr lvl="1">
              <a:lnSpc>
                <a:spcPct val="120000"/>
              </a:lnSpc>
            </a:pPr>
            <a:r>
              <a:rPr lang="en-US" sz="1800" dirty="0"/>
              <a:t>What to do on distressed animals</a:t>
            </a:r>
          </a:p>
          <a:p>
            <a:pPr lvl="1">
              <a:lnSpc>
                <a:spcPct val="120000"/>
              </a:lnSpc>
            </a:pPr>
            <a:r>
              <a:rPr lang="en-US" sz="1800" dirty="0"/>
              <a:t>How to describe statistical planning</a:t>
            </a:r>
          </a:p>
          <a:p>
            <a:pPr lvl="1">
              <a:lnSpc>
                <a:spcPct val="120000"/>
              </a:lnSpc>
            </a:pPr>
            <a:endParaRPr lang="en-US" sz="1800" dirty="0"/>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US" smtClean="0"/>
              <a:pPr/>
              <a:t>38</a:t>
            </a:fld>
            <a:endParaRPr lang="en-US"/>
          </a:p>
        </p:txBody>
      </p:sp>
      <p:pic>
        <p:nvPicPr>
          <p:cNvPr id="3" name="Grafik 2">
            <a:extLst>
              <a:ext uri="{FF2B5EF4-FFF2-40B4-BE49-F238E27FC236}">
                <a16:creationId xmlns:a16="http://schemas.microsoft.com/office/drawing/2014/main" id="{DF317A35-2DBB-B7A2-E1F0-FA376401C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245" y="2547257"/>
            <a:ext cx="3051110" cy="3051110"/>
          </a:xfrm>
          <a:prstGeom prst="rect">
            <a:avLst/>
          </a:prstGeom>
        </p:spPr>
      </p:pic>
    </p:spTree>
    <p:extLst>
      <p:ext uri="{BB962C8B-B14F-4D97-AF65-F5344CB8AC3E}">
        <p14:creationId xmlns:p14="http://schemas.microsoft.com/office/powerpoint/2010/main" val="2058414186"/>
      </p:ext>
    </p:extLst>
  </p:cSld>
  <p:clrMapOvr>
    <a:masterClrMapping/>
  </p:clrMapOvr>
  <p:transition>
    <p:strips dir="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en-US" dirty="0"/>
              <a:t>Expectation &amp; Reality</a:t>
            </a:r>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516467" y="1509713"/>
            <a:ext cx="11184467" cy="4355378"/>
          </a:xfrm>
        </p:spPr>
        <p:txBody>
          <a:bodyPr>
            <a:normAutofit lnSpcReduction="10000"/>
          </a:bodyPr>
          <a:lstStyle/>
          <a:p>
            <a:pPr>
              <a:lnSpc>
                <a:spcPct val="100000"/>
              </a:lnSpc>
            </a:pPr>
            <a:r>
              <a:rPr lang="en-US" sz="2200" dirty="0"/>
              <a:t>Novo Nordisk is continuously enhancing the tool and is looking for collaborations</a:t>
            </a:r>
          </a:p>
          <a:p>
            <a:pPr>
              <a:lnSpc>
                <a:spcPct val="100000"/>
              </a:lnSpc>
            </a:pPr>
            <a:r>
              <a:rPr lang="en-US" sz="2200" dirty="0"/>
              <a:t>Pre-clinical does not have priority on internal development,</a:t>
            </a:r>
            <a:br>
              <a:rPr lang="en-US" sz="2200" dirty="0"/>
            </a:br>
            <a:r>
              <a:rPr lang="en-US" sz="2200" dirty="0"/>
              <a:t>don’t expect specific updates by them</a:t>
            </a:r>
          </a:p>
          <a:p>
            <a:pPr>
              <a:lnSpc>
                <a:spcPct val="100000"/>
              </a:lnSpc>
            </a:pPr>
            <a:r>
              <a:rPr lang="en-US" sz="2200" dirty="0"/>
              <a:t>Support only through community or vendors</a:t>
            </a:r>
          </a:p>
          <a:p>
            <a:pPr lvl="1">
              <a:lnSpc>
                <a:spcPct val="100000"/>
              </a:lnSpc>
            </a:pPr>
            <a:r>
              <a:rPr lang="en-US" sz="2200" dirty="0"/>
              <a:t>Appreciate and include documentation from everyone</a:t>
            </a:r>
          </a:p>
          <a:p>
            <a:pPr lvl="1">
              <a:lnSpc>
                <a:spcPct val="100000"/>
              </a:lnSpc>
            </a:pPr>
            <a:r>
              <a:rPr lang="en-US" sz="2200" dirty="0"/>
              <a:t>If you want quick progress on developments, </a:t>
            </a:r>
            <a:br>
              <a:rPr lang="en-US" sz="2200" dirty="0"/>
            </a:br>
            <a:r>
              <a:rPr lang="en-US" sz="2200" dirty="0"/>
              <a:t>you have to invest, either personal or vendors</a:t>
            </a:r>
          </a:p>
          <a:p>
            <a:pPr>
              <a:lnSpc>
                <a:spcPct val="100000"/>
              </a:lnSpc>
            </a:pPr>
            <a:endParaRPr lang="en-US" sz="2200" dirty="0"/>
          </a:p>
          <a:p>
            <a:pPr>
              <a:lnSpc>
                <a:spcPct val="100000"/>
              </a:lnSpc>
            </a:pPr>
            <a:r>
              <a:rPr lang="en-US" sz="2200" dirty="0"/>
              <a:t>Pre-clinical version:</a:t>
            </a:r>
          </a:p>
          <a:p>
            <a:pPr lvl="1">
              <a:lnSpc>
                <a:spcPct val="100000"/>
              </a:lnSpc>
            </a:pPr>
            <a:r>
              <a:rPr lang="en-US" sz="2200" dirty="0"/>
              <a:t>Ideally there would be a “configuration” for pre-clinical, no additional parallel development</a:t>
            </a:r>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US" smtClean="0"/>
              <a:pPr/>
              <a:t>39</a:t>
            </a:fld>
            <a:endParaRPr lang="en-US"/>
          </a:p>
        </p:txBody>
      </p:sp>
      <p:pic>
        <p:nvPicPr>
          <p:cNvPr id="5" name="Grafik 4">
            <a:extLst>
              <a:ext uri="{FF2B5EF4-FFF2-40B4-BE49-F238E27FC236}">
                <a16:creationId xmlns:a16="http://schemas.microsoft.com/office/drawing/2014/main" id="{71B64E0C-51CE-F734-ADAB-6DA8214C4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9356" y="2464837"/>
            <a:ext cx="2088501" cy="2088501"/>
          </a:xfrm>
          <a:prstGeom prst="rect">
            <a:avLst/>
          </a:prstGeom>
        </p:spPr>
      </p:pic>
    </p:spTree>
    <p:extLst>
      <p:ext uri="{BB962C8B-B14F-4D97-AF65-F5344CB8AC3E}">
        <p14:creationId xmlns:p14="http://schemas.microsoft.com/office/powerpoint/2010/main" val="244942554"/>
      </p:ext>
    </p:extLst>
  </p:cSld>
  <p:clrMapOvr>
    <a:masterClrMapping/>
  </p:clrMapOvr>
  <p:transition>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1F02169A-0E87-4FA6-A872-3C1FE1A5B2FE}"/>
              </a:ext>
            </a:extLst>
          </p:cNvPr>
          <p:cNvSpPr txBox="1">
            <a:spLocks/>
          </p:cNvSpPr>
          <p:nvPr/>
        </p:nvSpPr>
        <p:spPr bwMode="auto">
          <a:xfrm>
            <a:off x="1" y="18626"/>
            <a:ext cx="12191999" cy="480131"/>
          </a:xfrm>
          <a:prstGeom prst="rect">
            <a:avLst/>
          </a:prstGeom>
          <a:solidFill>
            <a:srgbClr val="002060"/>
          </a:solid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0" fontAlgn="base" hangingPunct="0">
              <a:lnSpc>
                <a:spcPct val="90000"/>
              </a:lnSpc>
              <a:spcBef>
                <a:spcPct val="0"/>
              </a:spcBef>
              <a:spcAft>
                <a:spcPct val="0"/>
              </a:spcAft>
              <a:defRPr sz="4000" b="1">
                <a:solidFill>
                  <a:srgbClr val="1F88C8"/>
                </a:solidFill>
                <a:effectLst/>
                <a:latin typeface="+mj-lt"/>
                <a:ea typeface="+mj-ea"/>
                <a:cs typeface="+mj-cs"/>
              </a:defRPr>
            </a:lvl1pPr>
            <a:lvl2pPr algn="l" rtl="0" eaLnBrk="0" fontAlgn="base" hangingPunct="0">
              <a:lnSpc>
                <a:spcPct val="90000"/>
              </a:lnSpc>
              <a:spcBef>
                <a:spcPct val="0"/>
              </a:spcBef>
              <a:spcAft>
                <a:spcPct val="0"/>
              </a:spcAft>
              <a:defRPr sz="4000" b="1">
                <a:solidFill>
                  <a:srgbClr val="1F88C8"/>
                </a:solidFill>
                <a:latin typeface="Arial" pitchFamily="34" charset="0"/>
              </a:defRPr>
            </a:lvl2pPr>
            <a:lvl3pPr algn="l" rtl="0" eaLnBrk="0" fontAlgn="base" hangingPunct="0">
              <a:lnSpc>
                <a:spcPct val="90000"/>
              </a:lnSpc>
              <a:spcBef>
                <a:spcPct val="0"/>
              </a:spcBef>
              <a:spcAft>
                <a:spcPct val="0"/>
              </a:spcAft>
              <a:defRPr sz="4000" b="1">
                <a:solidFill>
                  <a:srgbClr val="1F88C8"/>
                </a:solidFill>
                <a:latin typeface="Arial" pitchFamily="34" charset="0"/>
              </a:defRPr>
            </a:lvl3pPr>
            <a:lvl4pPr algn="l" rtl="0" eaLnBrk="0" fontAlgn="base" hangingPunct="0">
              <a:lnSpc>
                <a:spcPct val="90000"/>
              </a:lnSpc>
              <a:spcBef>
                <a:spcPct val="0"/>
              </a:spcBef>
              <a:spcAft>
                <a:spcPct val="0"/>
              </a:spcAft>
              <a:defRPr sz="4000" b="1">
                <a:solidFill>
                  <a:srgbClr val="1F88C8"/>
                </a:solidFill>
                <a:latin typeface="Arial" pitchFamily="34" charset="0"/>
              </a:defRPr>
            </a:lvl4pPr>
            <a:lvl5pPr algn="l" rtl="0" eaLnBrk="0" fontAlgn="base" hangingPunct="0">
              <a:lnSpc>
                <a:spcPct val="90000"/>
              </a:lnSpc>
              <a:spcBef>
                <a:spcPct val="0"/>
              </a:spcBef>
              <a:spcAft>
                <a:spcPct val="0"/>
              </a:spcAft>
              <a:defRPr sz="4000" b="1">
                <a:solidFill>
                  <a:srgbClr val="1F88C8"/>
                </a:solidFill>
                <a:latin typeface="Arial" pitchFamily="34" charset="0"/>
              </a:defRPr>
            </a:lvl5pPr>
            <a:lvl6pPr marL="457200" algn="l" rtl="0" eaLnBrk="1" fontAlgn="base" hangingPunct="1">
              <a:lnSpc>
                <a:spcPct val="90000"/>
              </a:lnSpc>
              <a:spcBef>
                <a:spcPct val="0"/>
              </a:spcBef>
              <a:spcAft>
                <a:spcPct val="0"/>
              </a:spcAft>
              <a:defRPr sz="4400">
                <a:solidFill>
                  <a:schemeClr val="tx2"/>
                </a:solidFill>
                <a:latin typeface="Arial" pitchFamily="34" charset="0"/>
              </a:defRPr>
            </a:lvl6pPr>
            <a:lvl7pPr marL="914400" algn="l" rtl="0" eaLnBrk="1" fontAlgn="base" hangingPunct="1">
              <a:lnSpc>
                <a:spcPct val="90000"/>
              </a:lnSpc>
              <a:spcBef>
                <a:spcPct val="0"/>
              </a:spcBef>
              <a:spcAft>
                <a:spcPct val="0"/>
              </a:spcAft>
              <a:defRPr sz="4400">
                <a:solidFill>
                  <a:schemeClr val="tx2"/>
                </a:solidFill>
                <a:latin typeface="Arial" pitchFamily="34" charset="0"/>
              </a:defRPr>
            </a:lvl7pPr>
            <a:lvl8pPr marL="1371600" algn="l" rtl="0" eaLnBrk="1" fontAlgn="base" hangingPunct="1">
              <a:lnSpc>
                <a:spcPct val="90000"/>
              </a:lnSpc>
              <a:spcBef>
                <a:spcPct val="0"/>
              </a:spcBef>
              <a:spcAft>
                <a:spcPct val="0"/>
              </a:spcAft>
              <a:defRPr sz="4400">
                <a:solidFill>
                  <a:schemeClr val="tx2"/>
                </a:solidFill>
                <a:latin typeface="Arial" pitchFamily="34" charset="0"/>
              </a:defRPr>
            </a:lvl8pPr>
            <a:lvl9pPr marL="1828800" algn="l" rtl="0" eaLnBrk="1" fontAlgn="base" hangingPunct="1">
              <a:lnSpc>
                <a:spcPct val="90000"/>
              </a:lnSpc>
              <a:spcBef>
                <a:spcPct val="0"/>
              </a:spcBef>
              <a:spcAft>
                <a:spcPct val="0"/>
              </a:spcAft>
              <a:defRPr sz="4400">
                <a:solidFill>
                  <a:schemeClr val="tx2"/>
                </a:solidFill>
                <a:latin typeface="Arial" pitchFamily="34" charset="0"/>
              </a:defRPr>
            </a:lvl9pPr>
          </a:lstStyle>
          <a:p>
            <a:pPr marL="0" marR="0" lvl="0" indent="0" algn="ctr" defTabSz="609585" rtl="0" eaLnBrk="0" fontAlgn="base" latinLnBrk="0" hangingPunct="0">
              <a:lnSpc>
                <a:spcPct val="90000"/>
              </a:lnSpc>
              <a:spcBef>
                <a:spcPct val="0"/>
              </a:spcBef>
              <a:spcAft>
                <a:spcPct val="0"/>
              </a:spcAft>
              <a:buClrTx/>
              <a:buSzTx/>
              <a:buFontTx/>
              <a:buNone/>
              <a:tabLst/>
              <a:defRPr/>
            </a:pPr>
            <a:r>
              <a:rPr kumimoji="0" lang="en-IN" sz="2800" b="1" i="0" u="none" strike="noStrike" kern="0" cap="none" spc="0" normalizeH="0" baseline="0" noProof="0" dirty="0">
                <a:ln>
                  <a:noFill/>
                </a:ln>
                <a:solidFill>
                  <a:srgbClr val="FFFFFF"/>
                </a:solidFill>
                <a:effectLst/>
                <a:uLnTx/>
                <a:uFillTx/>
                <a:latin typeface="+mn-lt"/>
                <a:ea typeface="+mj-ea"/>
                <a:cs typeface="Helvetica" panose="020B0604020202020204" pitchFamily="34" charset="0"/>
              </a:rPr>
              <a:t>Meet the </a:t>
            </a:r>
            <a:r>
              <a:rPr lang="en-IN" sz="2800" kern="0" dirty="0">
                <a:solidFill>
                  <a:srgbClr val="FFFFFF"/>
                </a:solidFill>
                <a:latin typeface="+mn-lt"/>
                <a:cs typeface="Helvetica" panose="020B0604020202020204" pitchFamily="34" charset="0"/>
              </a:rPr>
              <a:t>Presenters</a:t>
            </a:r>
            <a:endParaRPr kumimoji="0" lang="en-US" sz="2800" b="1" i="0" u="none" strike="noStrike" kern="0" cap="none" spc="0" normalizeH="0" baseline="0" noProof="0" dirty="0">
              <a:ln>
                <a:noFill/>
              </a:ln>
              <a:solidFill>
                <a:srgbClr val="FFFFFF"/>
              </a:solidFill>
              <a:effectLst/>
              <a:uLnTx/>
              <a:uFillTx/>
              <a:latin typeface="+mn-lt"/>
              <a:ea typeface="+mj-ea"/>
              <a:cs typeface="+mj-cs"/>
            </a:endParaRPr>
          </a:p>
        </p:txBody>
      </p:sp>
      <p:grpSp>
        <p:nvGrpSpPr>
          <p:cNvPr id="17" name="Group 16">
            <a:extLst>
              <a:ext uri="{FF2B5EF4-FFF2-40B4-BE49-F238E27FC236}">
                <a16:creationId xmlns:a16="http://schemas.microsoft.com/office/drawing/2014/main" id="{8B9910CF-DBAC-4BA4-B82B-CA1282E85B9B}"/>
              </a:ext>
            </a:extLst>
          </p:cNvPr>
          <p:cNvGrpSpPr/>
          <p:nvPr/>
        </p:nvGrpSpPr>
        <p:grpSpPr>
          <a:xfrm>
            <a:off x="752368" y="1564025"/>
            <a:ext cx="2123861" cy="3730181"/>
            <a:chOff x="2758623" y="1544975"/>
            <a:chExt cx="2123861" cy="3730181"/>
          </a:xfrm>
        </p:grpSpPr>
        <p:sp>
          <p:nvSpPr>
            <p:cNvPr id="12" name="Rectangle: Rounded Corners 11">
              <a:extLst>
                <a:ext uri="{FF2B5EF4-FFF2-40B4-BE49-F238E27FC236}">
                  <a16:creationId xmlns:a16="http://schemas.microsoft.com/office/drawing/2014/main" id="{1E547DB4-54AD-4A17-ADC6-9356557539DE}"/>
                </a:ext>
              </a:extLst>
            </p:cNvPr>
            <p:cNvSpPr/>
            <p:nvPr/>
          </p:nvSpPr>
          <p:spPr>
            <a:xfrm>
              <a:off x="2758623" y="1544975"/>
              <a:ext cx="2123861" cy="372994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AECB7A7-80A6-4B90-B9BC-702259AEBB62}"/>
                </a:ext>
              </a:extLst>
            </p:cNvPr>
            <p:cNvSpPr/>
            <p:nvPr/>
          </p:nvSpPr>
          <p:spPr>
            <a:xfrm>
              <a:off x="3085994" y="1794865"/>
              <a:ext cx="1469118" cy="248979"/>
            </a:xfrm>
            <a:prstGeom prst="rect">
              <a:avLst/>
            </a:prstGeom>
          </p:spPr>
          <p:txBody>
            <a:bodyPr wrap="square" lIns="0" tIns="0" rIns="0" bIns="0" anchor="t">
              <a:spAutoFit/>
            </a:bodyPr>
            <a:lstStyle/>
            <a:p>
              <a:pPr algn="ctr">
                <a:lnSpc>
                  <a:spcPts val="1900"/>
                </a:lnSpc>
              </a:pPr>
              <a:r>
                <a:rPr lang="en-US" sz="2000" b="1" dirty="0">
                  <a:solidFill>
                    <a:srgbClr val="173F6F"/>
                  </a:solidFill>
                  <a:latin typeface="+mj-lt"/>
                  <a:cs typeface="Segoe UI" panose="020B0502040204020203" pitchFamily="34" charset="0"/>
                </a:rPr>
                <a:t>Presenter</a:t>
              </a:r>
            </a:p>
          </p:txBody>
        </p:sp>
        <p:sp>
          <p:nvSpPr>
            <p:cNvPr id="14" name="Rectangle 13">
              <a:extLst>
                <a:ext uri="{FF2B5EF4-FFF2-40B4-BE49-F238E27FC236}">
                  <a16:creationId xmlns:a16="http://schemas.microsoft.com/office/drawing/2014/main" id="{559CC0AF-CD8B-4E04-8829-4A99A674115A}"/>
                </a:ext>
              </a:extLst>
            </p:cNvPr>
            <p:cNvSpPr/>
            <p:nvPr/>
          </p:nvSpPr>
          <p:spPr>
            <a:xfrm>
              <a:off x="2758623" y="4044050"/>
              <a:ext cx="2123860" cy="1231106"/>
            </a:xfrm>
            <a:prstGeom prst="rect">
              <a:avLst/>
            </a:prstGeom>
          </p:spPr>
          <p:txBody>
            <a:bodyPr wrap="square" lIns="0" tIns="0" rIns="0" bIns="0" anchor="t">
              <a:spAutoFit/>
            </a:bodyPr>
            <a:lstStyle/>
            <a:p>
              <a:pPr marL="0" marR="0" lvl="0" indent="0" algn="ctr" defTabSz="914400" eaLnBrk="1" fontAlgn="auto" latinLnBrk="0" hangingPunct="1">
                <a:spcBef>
                  <a:spcPts val="0"/>
                </a:spcBef>
                <a:spcAft>
                  <a:spcPts val="0"/>
                </a:spcAft>
                <a:buClrTx/>
                <a:buSzTx/>
                <a:buFontTx/>
                <a:buNone/>
                <a:tabLst/>
                <a:defRPr/>
              </a:pPr>
              <a:r>
                <a:rPr kumimoji="0" lang="en-IN" sz="1600" b="1" i="0" u="none" strike="noStrike" kern="0" cap="none" spc="0" normalizeH="0" baseline="0" noProof="0" dirty="0">
                  <a:ln>
                    <a:noFill/>
                  </a:ln>
                  <a:solidFill>
                    <a:srgbClr val="12245B">
                      <a:lumMod val="50000"/>
                    </a:srgbClr>
                  </a:solidFill>
                  <a:effectLst/>
                  <a:uLnTx/>
                  <a:uFillTx/>
                  <a:latin typeface="+mn-lt"/>
                  <a:cs typeface="Segoe UI" panose="020B0502040204020203" pitchFamily="34" charset="0"/>
                </a:rPr>
                <a:t>Bob Friedman</a:t>
              </a:r>
            </a:p>
            <a:p>
              <a:pPr marL="0" marR="0" lvl="0" indent="0" algn="ctr" defTabSz="914400" eaLnBrk="1" fontAlgn="auto" latinLnBrk="0" hangingPunct="1">
                <a:spcBef>
                  <a:spcPts val="0"/>
                </a:spcBef>
                <a:spcAft>
                  <a:spcPts val="0"/>
                </a:spcAft>
                <a:buClrTx/>
                <a:buSzTx/>
                <a:buFontTx/>
                <a:buNone/>
                <a:tabLst/>
                <a:defRPr/>
              </a:pPr>
              <a:endParaRPr kumimoji="0" lang="en-IN" sz="1600" b="1" i="0" u="none" strike="noStrike" kern="0" cap="none" spc="0" normalizeH="0" baseline="0" noProof="0" dirty="0">
                <a:ln>
                  <a:noFill/>
                </a:ln>
                <a:solidFill>
                  <a:srgbClr val="12245B">
                    <a:lumMod val="50000"/>
                  </a:srgbClr>
                </a:solidFill>
                <a:effectLst/>
                <a:uLnTx/>
                <a:uFillTx/>
                <a:latin typeface="+mn-lt"/>
                <a:cs typeface="Segoe UI" panose="020B0502040204020203" pitchFamily="34" charset="0"/>
              </a:endParaRPr>
            </a:p>
            <a:p>
              <a:pPr marL="0" marR="0" lvl="0" indent="0" algn="ctr" defTabSz="914400" eaLnBrk="1" fontAlgn="auto" latinLnBrk="0" hangingPunct="1">
                <a:spcBef>
                  <a:spcPts val="0"/>
                </a:spcBef>
                <a:spcAft>
                  <a:spcPts val="0"/>
                </a:spcAft>
                <a:buClrTx/>
                <a:buSzTx/>
                <a:buFontTx/>
                <a:buNone/>
                <a:tabLst/>
                <a:defRPr/>
              </a:pPr>
              <a:r>
                <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rPr>
                <a:t>Chief Technologist &amp; Chief Solution Architect</a:t>
              </a:r>
            </a:p>
            <a:p>
              <a:pPr marL="0" marR="0" lvl="0" indent="0" algn="ctr" defTabSz="914400" eaLnBrk="1" fontAlgn="auto" latinLnBrk="0" hangingPunct="1">
                <a:spcBef>
                  <a:spcPts val="0"/>
                </a:spcBef>
                <a:spcAft>
                  <a:spcPts val="0"/>
                </a:spcAft>
                <a:buClrTx/>
                <a:buSzTx/>
                <a:buFontTx/>
                <a:buNone/>
                <a:tabLst/>
                <a:defRPr/>
              </a:pPr>
              <a:endPar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endParaRPr>
            </a:p>
          </p:txBody>
        </p:sp>
      </p:grpSp>
      <p:sp>
        <p:nvSpPr>
          <p:cNvPr id="2" name="Slide Number Placeholder 1">
            <a:extLst>
              <a:ext uri="{FF2B5EF4-FFF2-40B4-BE49-F238E27FC236}">
                <a16:creationId xmlns:a16="http://schemas.microsoft.com/office/drawing/2014/main" id="{FB296053-1A36-4765-BC62-CBF9B32C6D6F}"/>
              </a:ext>
            </a:extLst>
          </p:cNvPr>
          <p:cNvSpPr>
            <a:spLocks noGrp="1"/>
          </p:cNvSpPr>
          <p:nvPr>
            <p:ph type="sldNum" sz="quarter" idx="12"/>
          </p:nvPr>
        </p:nvSpPr>
        <p:spPr>
          <a:xfrm>
            <a:off x="9448800" y="6463363"/>
            <a:ext cx="2743200" cy="365125"/>
          </a:xfrm>
        </p:spPr>
        <p:txBody>
          <a:bodyPr/>
          <a:lstStyle/>
          <a:p>
            <a:fld id="{48F63A3B-78C7-47BE-AE5E-E10140E04643}" type="slidenum">
              <a:rPr lang="en-US" smtClean="0"/>
              <a:t>4</a:t>
            </a:fld>
            <a:endParaRPr lang="en-US" dirty="0"/>
          </a:p>
        </p:txBody>
      </p:sp>
      <p:sp>
        <p:nvSpPr>
          <p:cNvPr id="16" name="Freeform: Shape 15">
            <a:extLst>
              <a:ext uri="{FF2B5EF4-FFF2-40B4-BE49-F238E27FC236}">
                <a16:creationId xmlns:a16="http://schemas.microsoft.com/office/drawing/2014/main" id="{DF6534EA-6641-4AF0-8310-A5D42DDFCFC1}"/>
              </a:ext>
            </a:extLst>
          </p:cNvPr>
          <p:cNvSpPr/>
          <p:nvPr/>
        </p:nvSpPr>
        <p:spPr>
          <a:xfrm>
            <a:off x="3035155" y="1596779"/>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Experience</a:t>
            </a:r>
          </a:p>
        </p:txBody>
      </p:sp>
      <p:sp>
        <p:nvSpPr>
          <p:cNvPr id="18" name="Freeform: Shape 17">
            <a:extLst>
              <a:ext uri="{FF2B5EF4-FFF2-40B4-BE49-F238E27FC236}">
                <a16:creationId xmlns:a16="http://schemas.microsoft.com/office/drawing/2014/main" id="{C7C8F077-02B9-43DB-9A32-9F61F67220BC}"/>
              </a:ext>
            </a:extLst>
          </p:cNvPr>
          <p:cNvSpPr/>
          <p:nvPr/>
        </p:nvSpPr>
        <p:spPr>
          <a:xfrm>
            <a:off x="3035155" y="2098962"/>
            <a:ext cx="7191375" cy="484380"/>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Over </a:t>
            </a:r>
            <a:r>
              <a:rPr lang="en-IN" sz="1600" dirty="0"/>
              <a:t>30</a:t>
            </a:r>
            <a:r>
              <a:rPr lang="en-IN" sz="1600" kern="1200" dirty="0"/>
              <a:t> years of experience in life sciences</a:t>
            </a:r>
          </a:p>
          <a:p>
            <a:pPr marL="114300" lvl="1" indent="-114300" defTabSz="622300">
              <a:lnSpc>
                <a:spcPct val="90000"/>
              </a:lnSpc>
              <a:spcBef>
                <a:spcPct val="0"/>
              </a:spcBef>
              <a:spcAft>
                <a:spcPct val="20000"/>
              </a:spcAft>
              <a:buFontTx/>
              <a:buChar char="•"/>
            </a:pPr>
            <a:r>
              <a:rPr lang="en-IN" sz="1600" kern="1200" dirty="0"/>
              <a:t>Former employee of the New York State Department of Health</a:t>
            </a:r>
            <a:r>
              <a:rPr lang="en-IN" sz="1600" dirty="0">
                <a:solidFill>
                  <a:srgbClr val="12245B"/>
                </a:solidFill>
                <a:cs typeface="Arial" panose="020B0604020202020204" pitchFamily="34" charset="0"/>
              </a:rPr>
              <a:t>, Synthes USA, NYU Medical </a:t>
            </a:r>
            <a:r>
              <a:rPr lang="en-IN" sz="1600" dirty="0" err="1">
                <a:solidFill>
                  <a:srgbClr val="12245B"/>
                </a:solidFill>
                <a:cs typeface="Arial" panose="020B0604020202020204" pitchFamily="34" charset="0"/>
              </a:rPr>
              <a:t>Center</a:t>
            </a:r>
            <a:endParaRPr lang="en-US" sz="1600" dirty="0"/>
          </a:p>
          <a:p>
            <a:pPr marL="114300" lvl="1" indent="-114300" algn="l" defTabSz="622300">
              <a:lnSpc>
                <a:spcPct val="90000"/>
              </a:lnSpc>
              <a:spcBef>
                <a:spcPct val="0"/>
              </a:spcBef>
              <a:spcAft>
                <a:spcPct val="20000"/>
              </a:spcAft>
              <a:buChar char="•"/>
            </a:pPr>
            <a:endParaRPr lang="en-IN" sz="1600" kern="1200" dirty="0"/>
          </a:p>
        </p:txBody>
      </p:sp>
      <p:sp>
        <p:nvSpPr>
          <p:cNvPr id="19" name="Freeform: Shape 18">
            <a:extLst>
              <a:ext uri="{FF2B5EF4-FFF2-40B4-BE49-F238E27FC236}">
                <a16:creationId xmlns:a16="http://schemas.microsoft.com/office/drawing/2014/main" id="{88981483-DB88-43A0-92D0-D49AF771C257}"/>
              </a:ext>
            </a:extLst>
          </p:cNvPr>
          <p:cNvSpPr/>
          <p:nvPr/>
        </p:nvSpPr>
        <p:spPr>
          <a:xfrm>
            <a:off x="3035155" y="2931345"/>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252426"/>
              <a:satOff val="3301"/>
              <a:lumOff val="-4052"/>
              <a:alphaOff val="0"/>
            </a:schemeClr>
          </a:fillRef>
          <a:effectRef idx="0">
            <a:schemeClr val="accent3">
              <a:hueOff val="252426"/>
              <a:satOff val="3301"/>
              <a:lumOff val="-4052"/>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Membership</a:t>
            </a:r>
          </a:p>
        </p:txBody>
      </p:sp>
      <p:sp>
        <p:nvSpPr>
          <p:cNvPr id="20" name="Freeform: Shape 19">
            <a:extLst>
              <a:ext uri="{FF2B5EF4-FFF2-40B4-BE49-F238E27FC236}">
                <a16:creationId xmlns:a16="http://schemas.microsoft.com/office/drawing/2014/main" id="{D0E61E9F-386A-42D1-A9D1-33B179ACF12E}"/>
              </a:ext>
            </a:extLst>
          </p:cNvPr>
          <p:cNvSpPr/>
          <p:nvPr/>
        </p:nvSpPr>
        <p:spPr>
          <a:xfrm>
            <a:off x="3035155" y="3440565"/>
            <a:ext cx="7191375" cy="484380"/>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Active member of CDISC SEND standards consortium</a:t>
            </a:r>
          </a:p>
          <a:p>
            <a:pPr marL="114300" lvl="1" indent="-114300" algn="l" defTabSz="622300">
              <a:lnSpc>
                <a:spcPct val="90000"/>
              </a:lnSpc>
              <a:spcBef>
                <a:spcPct val="0"/>
              </a:spcBef>
              <a:spcAft>
                <a:spcPct val="20000"/>
              </a:spcAft>
              <a:buChar char="•"/>
            </a:pPr>
            <a:r>
              <a:rPr lang="en-IN" sz="1600" kern="1200" dirty="0"/>
              <a:t>Active member of </a:t>
            </a:r>
            <a:r>
              <a:rPr lang="en-IN" sz="1600" kern="1200" dirty="0" err="1"/>
              <a:t>PhUSE</a:t>
            </a:r>
            <a:r>
              <a:rPr lang="en-IN" sz="1600" kern="1200" dirty="0"/>
              <a:t> / FDA Industry Collaboration </a:t>
            </a:r>
          </a:p>
        </p:txBody>
      </p:sp>
      <p:sp>
        <p:nvSpPr>
          <p:cNvPr id="21" name="Freeform: Shape 20">
            <a:extLst>
              <a:ext uri="{FF2B5EF4-FFF2-40B4-BE49-F238E27FC236}">
                <a16:creationId xmlns:a16="http://schemas.microsoft.com/office/drawing/2014/main" id="{6DCC1E99-745B-403B-A73A-9B06B1C72C3C}"/>
              </a:ext>
            </a:extLst>
          </p:cNvPr>
          <p:cNvSpPr/>
          <p:nvPr/>
        </p:nvSpPr>
        <p:spPr>
          <a:xfrm>
            <a:off x="3035155" y="4017940"/>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504853"/>
              <a:satOff val="6602"/>
              <a:lumOff val="-8104"/>
              <a:alphaOff val="0"/>
            </a:schemeClr>
          </a:fillRef>
          <a:effectRef idx="0">
            <a:schemeClr val="accent3">
              <a:hueOff val="504853"/>
              <a:satOff val="6602"/>
              <a:lumOff val="-8104"/>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Education</a:t>
            </a:r>
          </a:p>
        </p:txBody>
      </p:sp>
      <p:sp>
        <p:nvSpPr>
          <p:cNvPr id="22" name="Freeform: Shape 21">
            <a:extLst>
              <a:ext uri="{FF2B5EF4-FFF2-40B4-BE49-F238E27FC236}">
                <a16:creationId xmlns:a16="http://schemas.microsoft.com/office/drawing/2014/main" id="{C72F51FB-4C87-4B03-B864-0CC154B8B8CF}"/>
              </a:ext>
            </a:extLst>
          </p:cNvPr>
          <p:cNvSpPr/>
          <p:nvPr/>
        </p:nvSpPr>
        <p:spPr>
          <a:xfrm>
            <a:off x="3035155" y="4511662"/>
            <a:ext cx="7191375" cy="484380"/>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Master of Engineering, Biomedical Engineering</a:t>
            </a:r>
          </a:p>
          <a:p>
            <a:pPr marL="114300" lvl="1" indent="-114300" algn="l" defTabSz="622300">
              <a:lnSpc>
                <a:spcPct val="90000"/>
              </a:lnSpc>
              <a:spcBef>
                <a:spcPct val="0"/>
              </a:spcBef>
              <a:spcAft>
                <a:spcPct val="20000"/>
              </a:spcAft>
              <a:buChar char="•"/>
            </a:pPr>
            <a:r>
              <a:rPr lang="en-IN" sz="1600" kern="1200" dirty="0"/>
              <a:t>Bachelor of Engineering, Biomedical Engineering</a:t>
            </a:r>
          </a:p>
        </p:txBody>
      </p:sp>
      <p:pic>
        <p:nvPicPr>
          <p:cNvPr id="5" name="Picture 4" descr="A person wearing glasses&#10;&#10;Description automatically generated with medium confidence">
            <a:extLst>
              <a:ext uri="{FF2B5EF4-FFF2-40B4-BE49-F238E27FC236}">
                <a16:creationId xmlns:a16="http://schemas.microsoft.com/office/drawing/2014/main" id="{C9F9B13E-EC0C-46B7-9B08-0A6AE63C6C4B}"/>
              </a:ext>
            </a:extLst>
          </p:cNvPr>
          <p:cNvPicPr>
            <a:picLocks noChangeAspect="1"/>
          </p:cNvPicPr>
          <p:nvPr/>
        </p:nvPicPr>
        <p:blipFill>
          <a:blip r:embed="rId2"/>
          <a:stretch>
            <a:fillRect/>
          </a:stretch>
        </p:blipFill>
        <p:spPr>
          <a:xfrm>
            <a:off x="1162203" y="2193412"/>
            <a:ext cx="1304190" cy="1739170"/>
          </a:xfrm>
          <a:prstGeom prst="rect">
            <a:avLst/>
          </a:prstGeom>
        </p:spPr>
      </p:pic>
    </p:spTree>
    <p:extLst>
      <p:ext uri="{BB962C8B-B14F-4D97-AF65-F5344CB8AC3E}">
        <p14:creationId xmlns:p14="http://schemas.microsoft.com/office/powerpoint/2010/main" val="252865876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845ACF07-DEAA-A8C3-49EF-416D19AB1C1B}"/>
              </a:ext>
            </a:extLst>
          </p:cNvPr>
          <p:cNvSpPr>
            <a:spLocks noGrp="1"/>
          </p:cNvSpPr>
          <p:nvPr>
            <p:ph type="title"/>
          </p:nvPr>
        </p:nvSpPr>
        <p:spPr/>
        <p:txBody>
          <a:bodyPr/>
          <a:lstStyle/>
          <a:p>
            <a:r>
              <a:rPr lang="de-DE" dirty="0"/>
              <a:t>Links</a:t>
            </a:r>
            <a:endParaRPr lang="en-GB" dirty="0"/>
          </a:p>
        </p:txBody>
      </p:sp>
      <p:sp>
        <p:nvSpPr>
          <p:cNvPr id="8" name="Inhaltsplatzhalter 7">
            <a:extLst>
              <a:ext uri="{FF2B5EF4-FFF2-40B4-BE49-F238E27FC236}">
                <a16:creationId xmlns:a16="http://schemas.microsoft.com/office/drawing/2014/main" id="{5534373A-3AB7-CDEE-C085-083A026398D7}"/>
              </a:ext>
            </a:extLst>
          </p:cNvPr>
          <p:cNvSpPr>
            <a:spLocks noGrp="1"/>
          </p:cNvSpPr>
          <p:nvPr>
            <p:ph idx="1"/>
          </p:nvPr>
        </p:nvSpPr>
        <p:spPr>
          <a:xfrm>
            <a:off x="516467" y="1509713"/>
            <a:ext cx="11184467" cy="4512396"/>
          </a:xfrm>
        </p:spPr>
        <p:txBody>
          <a:bodyPr>
            <a:normAutofit fontScale="92500" lnSpcReduction="20000"/>
          </a:bodyPr>
          <a:lstStyle/>
          <a:p>
            <a:pPr>
              <a:spcAft>
                <a:spcPts val="300"/>
              </a:spcAft>
            </a:pPr>
            <a:r>
              <a:rPr lang="en-US" dirty="0"/>
              <a:t>Project Homepage</a:t>
            </a:r>
          </a:p>
          <a:p>
            <a:pPr lvl="1">
              <a:spcAft>
                <a:spcPts val="300"/>
              </a:spcAft>
            </a:pPr>
            <a:r>
              <a:rPr lang="en-US" sz="1600" dirty="0">
                <a:hlinkClick r:id="rId2"/>
              </a:rPr>
              <a:t>https://novo-nordisk.gitlab.io/nn-public/openstudybuilder/project-description/</a:t>
            </a:r>
            <a:endParaRPr lang="en-US" sz="1600" dirty="0"/>
          </a:p>
          <a:p>
            <a:pPr>
              <a:spcAft>
                <a:spcPts val="300"/>
              </a:spcAft>
            </a:pPr>
            <a:r>
              <a:rPr lang="en-US" dirty="0"/>
              <a:t>Source Repository</a:t>
            </a:r>
          </a:p>
          <a:p>
            <a:pPr lvl="1">
              <a:spcAft>
                <a:spcPts val="300"/>
              </a:spcAft>
            </a:pPr>
            <a:r>
              <a:rPr lang="en-US" sz="1600" dirty="0"/>
              <a:t> </a:t>
            </a:r>
            <a:r>
              <a:rPr lang="en-US" sz="1600" dirty="0">
                <a:hlinkClick r:id="rId3"/>
              </a:rPr>
              <a:t>https://gitlab.com/Novo-Nordisk/nn-public/openstudybuilder/OpenStudyBuilder-Solution</a:t>
            </a:r>
            <a:endParaRPr lang="en-US" dirty="0"/>
          </a:p>
          <a:p>
            <a:pPr>
              <a:spcAft>
                <a:spcPts val="300"/>
              </a:spcAft>
            </a:pPr>
            <a:r>
              <a:rPr lang="en-US" dirty="0"/>
              <a:t>COSA Homepage</a:t>
            </a:r>
          </a:p>
          <a:p>
            <a:pPr lvl="1">
              <a:spcAft>
                <a:spcPts val="300"/>
              </a:spcAft>
            </a:pPr>
            <a:r>
              <a:rPr lang="en-US" sz="1600" dirty="0">
                <a:hlinkClick r:id="rId4"/>
              </a:rPr>
              <a:t>https://cosa.cdisc.org/</a:t>
            </a:r>
            <a:r>
              <a:rPr lang="en-US" sz="1600" dirty="0"/>
              <a:t> </a:t>
            </a:r>
          </a:p>
          <a:p>
            <a:pPr>
              <a:spcAft>
                <a:spcPts val="300"/>
              </a:spcAft>
            </a:pPr>
            <a:r>
              <a:rPr lang="en-US" dirty="0"/>
              <a:t>Newsletter (LinkedIn)</a:t>
            </a:r>
          </a:p>
          <a:p>
            <a:pPr lvl="1">
              <a:spcAft>
                <a:spcPts val="300"/>
              </a:spcAft>
            </a:pPr>
            <a:r>
              <a:rPr lang="en-GB" sz="1600" dirty="0">
                <a:solidFill>
                  <a:srgbClr val="001965"/>
                </a:solidFill>
                <a:hlinkClick r:id="rId5"/>
              </a:rPr>
              <a:t>https://www.linkedin.com/newsletters/openstudybuilder-6990328054849916928/</a:t>
            </a:r>
            <a:r>
              <a:rPr lang="en-GB" sz="1600" dirty="0">
                <a:solidFill>
                  <a:srgbClr val="001965"/>
                </a:solidFill>
              </a:rPr>
              <a:t> </a:t>
            </a:r>
            <a:endParaRPr lang="en-US" sz="1600" dirty="0"/>
          </a:p>
          <a:p>
            <a:pPr>
              <a:spcAft>
                <a:spcPts val="300"/>
              </a:spcAft>
            </a:pPr>
            <a:r>
              <a:rPr lang="en-US" dirty="0"/>
              <a:t>Sandbox to request access</a:t>
            </a:r>
          </a:p>
          <a:p>
            <a:pPr lvl="1">
              <a:spcAft>
                <a:spcPts val="300"/>
              </a:spcAft>
            </a:pPr>
            <a:r>
              <a:rPr lang="en-GB" sz="1600" dirty="0">
                <a:solidFill>
                  <a:srgbClr val="001965"/>
                </a:solidFill>
              </a:rPr>
              <a:t>Mail </a:t>
            </a:r>
            <a:r>
              <a:rPr lang="en-GB" sz="1600" dirty="0">
                <a:solidFill>
                  <a:srgbClr val="001965"/>
                </a:solidFill>
                <a:hlinkClick r:id="rId6"/>
              </a:rPr>
              <a:t>openstudybuilder@neotechnology.com</a:t>
            </a:r>
            <a:r>
              <a:rPr lang="en-GB" sz="1600" dirty="0">
                <a:solidFill>
                  <a:srgbClr val="001965"/>
                </a:solidFill>
              </a:rPr>
              <a:t> – Subject “Request Sandbox access”</a:t>
            </a:r>
          </a:p>
          <a:p>
            <a:pPr>
              <a:spcAft>
                <a:spcPts val="300"/>
              </a:spcAft>
            </a:pPr>
            <a:r>
              <a:rPr lang="en-US" dirty="0"/>
              <a:t>User Scripts &amp; Experiences Documentation</a:t>
            </a:r>
          </a:p>
          <a:p>
            <a:pPr lvl="1">
              <a:spcAft>
                <a:spcPts val="300"/>
              </a:spcAft>
            </a:pPr>
            <a:r>
              <a:rPr lang="en-US" sz="1600" dirty="0">
                <a:hlinkClick r:id="rId7"/>
              </a:rPr>
              <a:t>https://github.com/KatjaGlassConsulting/OpenStudyBuilderScripts</a:t>
            </a:r>
            <a:r>
              <a:rPr lang="en-US" sz="1600" dirty="0"/>
              <a:t> </a:t>
            </a:r>
          </a:p>
        </p:txBody>
      </p:sp>
      <p:sp>
        <p:nvSpPr>
          <p:cNvPr id="6" name="Foliennummernplatzhalter 5">
            <a:extLst>
              <a:ext uri="{FF2B5EF4-FFF2-40B4-BE49-F238E27FC236}">
                <a16:creationId xmlns:a16="http://schemas.microsoft.com/office/drawing/2014/main" id="{177CEAAF-AE69-BC64-B0F6-5B71FEB0362A}"/>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GB" smtClean="0"/>
              <a:pPr/>
              <a:t>40</a:t>
            </a:fld>
            <a:endParaRPr lang="en-GB"/>
          </a:p>
        </p:txBody>
      </p:sp>
    </p:spTree>
    <p:extLst>
      <p:ext uri="{BB962C8B-B14F-4D97-AF65-F5344CB8AC3E}">
        <p14:creationId xmlns:p14="http://schemas.microsoft.com/office/powerpoint/2010/main" val="3609952876"/>
      </p:ext>
    </p:extLst>
  </p:cSld>
  <p:clrMapOvr>
    <a:masterClrMapping/>
  </p:clrMapOvr>
  <p:transition>
    <p:strips dir="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9395-C9AF-4917-941F-9387F317E042}"/>
              </a:ext>
            </a:extLst>
          </p:cNvPr>
          <p:cNvSpPr>
            <a:spLocks noGrp="1"/>
          </p:cNvSpPr>
          <p:nvPr>
            <p:ph type="title"/>
          </p:nvPr>
        </p:nvSpPr>
        <p:spPr/>
        <p:txBody>
          <a:bodyPr/>
          <a:lstStyle/>
          <a:p>
            <a:r>
              <a:rPr lang="en-GB" b="1" dirty="0"/>
              <a:t>Thanks!</a:t>
            </a:r>
            <a:br>
              <a:rPr lang="en-GB" dirty="0"/>
            </a:br>
            <a:r>
              <a:rPr lang="en-GB" dirty="0"/>
              <a:t>Questions?</a:t>
            </a:r>
          </a:p>
        </p:txBody>
      </p:sp>
      <p:pic>
        <p:nvPicPr>
          <p:cNvPr id="10" name="Picture 9">
            <a:extLst>
              <a:ext uri="{FF2B5EF4-FFF2-40B4-BE49-F238E27FC236}">
                <a16:creationId xmlns:a16="http://schemas.microsoft.com/office/drawing/2014/main" id="{8A84C831-536F-4711-A41B-10381243A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3561" y="1431644"/>
            <a:ext cx="3406075" cy="3409885"/>
          </a:xfrm>
          <a:prstGeom prst="rect">
            <a:avLst/>
          </a:prstGeom>
        </p:spPr>
      </p:pic>
    </p:spTree>
    <p:custDataLst>
      <p:custData r:id="rId1"/>
      <p:custData r:id="rId2"/>
    </p:custDataLst>
    <p:extLst>
      <p:ext uri="{BB962C8B-B14F-4D97-AF65-F5344CB8AC3E}">
        <p14:creationId xmlns:p14="http://schemas.microsoft.com/office/powerpoint/2010/main" val="3281712094"/>
      </p:ext>
    </p:extLst>
  </p:cSld>
  <p:clrMapOvr>
    <a:masterClrMapping/>
  </p:clrMapOvr>
  <p:transition>
    <p:strips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A91F3-4A0A-45B8-9650-B5D2F37183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
            <a:ext cx="12192000" cy="4877385"/>
          </a:xfrm>
          <a:prstGeom prst="rect">
            <a:avLst/>
          </a:prstGeom>
        </p:spPr>
      </p:pic>
      <p:sp>
        <p:nvSpPr>
          <p:cNvPr id="2" name="Title 1">
            <a:extLst>
              <a:ext uri="{FF2B5EF4-FFF2-40B4-BE49-F238E27FC236}">
                <a16:creationId xmlns:a16="http://schemas.microsoft.com/office/drawing/2014/main" id="{7B6613B8-6D5B-4AE5-82F7-4785866E5504}"/>
              </a:ext>
            </a:extLst>
          </p:cNvPr>
          <p:cNvSpPr>
            <a:spLocks noGrp="1"/>
          </p:cNvSpPr>
          <p:nvPr>
            <p:ph type="title"/>
          </p:nvPr>
        </p:nvSpPr>
        <p:spPr>
          <a:xfrm>
            <a:off x="7615361" y="802916"/>
            <a:ext cx="4262007" cy="424732"/>
          </a:xfrm>
        </p:spPr>
        <p:txBody>
          <a:bodyPr/>
          <a:lstStyle/>
          <a:p>
            <a:pPr algn="ctr"/>
            <a:r>
              <a:rPr lang="en-US" sz="2400" dirty="0">
                <a:solidFill>
                  <a:schemeClr val="bg1"/>
                </a:solidFill>
              </a:rPr>
              <a:t>Thank You</a:t>
            </a:r>
          </a:p>
        </p:txBody>
      </p:sp>
      <p:sp>
        <p:nvSpPr>
          <p:cNvPr id="5" name="TextBox 4">
            <a:extLst>
              <a:ext uri="{FF2B5EF4-FFF2-40B4-BE49-F238E27FC236}">
                <a16:creationId xmlns:a16="http://schemas.microsoft.com/office/drawing/2014/main" id="{E67CEF51-0DFB-43DC-847F-22196715D7F5}"/>
              </a:ext>
            </a:extLst>
          </p:cNvPr>
          <p:cNvSpPr txBox="1"/>
          <p:nvPr/>
        </p:nvSpPr>
        <p:spPr>
          <a:xfrm>
            <a:off x="7781731" y="1497390"/>
            <a:ext cx="4426147" cy="3046988"/>
          </a:xfrm>
          <a:prstGeom prst="rect">
            <a:avLst/>
          </a:prstGeom>
          <a:noFill/>
        </p:spPr>
        <p:txBody>
          <a:bodyPr wrap="square" rtlCol="0">
            <a:spAutoFit/>
          </a:bodyPr>
          <a:lstStyle/>
          <a:p>
            <a:r>
              <a:rPr lang="en-US" sz="1600" b="1" dirty="0">
                <a:solidFill>
                  <a:schemeClr val="bg1"/>
                </a:solidFill>
                <a:latin typeface="+mj-lt"/>
              </a:rPr>
              <a:t>Bob Friedman</a:t>
            </a:r>
          </a:p>
          <a:p>
            <a:r>
              <a:rPr lang="en-IN" sz="1600" dirty="0">
                <a:solidFill>
                  <a:schemeClr val="bg1"/>
                </a:solidFill>
                <a:latin typeface="+mj-lt"/>
              </a:rPr>
              <a:t>Chief Technology Officer, Xybion</a:t>
            </a:r>
          </a:p>
          <a:p>
            <a:r>
              <a:rPr lang="en-US" sz="1600" dirty="0">
                <a:solidFill>
                  <a:schemeClr val="bg1"/>
                </a:solidFill>
                <a:latin typeface="+mj-lt"/>
              </a:rPr>
              <a:t>Email: bfriedman@xybion.com</a:t>
            </a:r>
          </a:p>
          <a:p>
            <a:endParaRPr lang="en-US" sz="1600" b="1" dirty="0">
              <a:solidFill>
                <a:schemeClr val="bg1"/>
              </a:solidFill>
              <a:latin typeface="+mj-lt"/>
            </a:endParaRPr>
          </a:p>
          <a:p>
            <a:r>
              <a:rPr lang="en-US" sz="1600" b="1" dirty="0">
                <a:solidFill>
                  <a:schemeClr val="bg1"/>
                </a:solidFill>
                <a:latin typeface="+mj-lt"/>
              </a:rPr>
              <a:t>Katja Glaß</a:t>
            </a:r>
          </a:p>
          <a:p>
            <a:r>
              <a:rPr lang="en-IN" sz="1600" dirty="0">
                <a:solidFill>
                  <a:schemeClr val="bg1"/>
                </a:solidFill>
                <a:latin typeface="+mj-lt"/>
              </a:rPr>
              <a:t>Katja Glass Consulting</a:t>
            </a:r>
          </a:p>
          <a:p>
            <a:r>
              <a:rPr lang="en-US" sz="1600" dirty="0">
                <a:solidFill>
                  <a:schemeClr val="bg1"/>
                </a:solidFill>
                <a:latin typeface="+mj-lt"/>
              </a:rPr>
              <a:t>Email: katja.glass@glacon.eu</a:t>
            </a:r>
          </a:p>
          <a:p>
            <a:endParaRPr lang="en-US" sz="1600" dirty="0">
              <a:solidFill>
                <a:schemeClr val="bg1"/>
              </a:solidFill>
              <a:latin typeface="+mj-lt"/>
            </a:endParaRPr>
          </a:p>
          <a:p>
            <a:r>
              <a:rPr lang="en-US" sz="1600" b="1" dirty="0">
                <a:solidFill>
                  <a:schemeClr val="bg1"/>
                </a:solidFill>
                <a:latin typeface="+mj-lt"/>
              </a:rPr>
              <a:t>OpenStudyBuilder Project</a:t>
            </a:r>
          </a:p>
          <a:p>
            <a:r>
              <a:rPr lang="en-US" sz="1600" dirty="0">
                <a:solidFill>
                  <a:schemeClr val="bg1"/>
                </a:solidFill>
                <a:latin typeface="+mj-lt"/>
              </a:rPr>
              <a:t>https://novo-nordisk.gitlab.io/</a:t>
            </a:r>
            <a:br>
              <a:rPr lang="en-US" sz="1600" dirty="0">
                <a:solidFill>
                  <a:schemeClr val="bg1"/>
                </a:solidFill>
                <a:latin typeface="+mj-lt"/>
              </a:rPr>
            </a:br>
            <a:r>
              <a:rPr lang="en-US" sz="1600" dirty="0" err="1">
                <a:solidFill>
                  <a:schemeClr val="bg1"/>
                </a:solidFill>
                <a:latin typeface="+mj-lt"/>
              </a:rPr>
              <a:t>nn</a:t>
            </a:r>
            <a:r>
              <a:rPr lang="en-US" sz="1600" dirty="0">
                <a:solidFill>
                  <a:schemeClr val="bg1"/>
                </a:solidFill>
                <a:latin typeface="+mj-lt"/>
              </a:rPr>
              <a:t>-public/</a:t>
            </a:r>
            <a:r>
              <a:rPr lang="en-US" sz="1600" dirty="0" err="1">
                <a:solidFill>
                  <a:schemeClr val="bg1"/>
                </a:solidFill>
                <a:latin typeface="+mj-lt"/>
              </a:rPr>
              <a:t>openstudybuilder</a:t>
            </a:r>
            <a:r>
              <a:rPr lang="en-US" sz="1600" dirty="0">
                <a:solidFill>
                  <a:schemeClr val="bg1"/>
                </a:solidFill>
                <a:latin typeface="+mj-lt"/>
              </a:rPr>
              <a:t>/project-description/</a:t>
            </a:r>
          </a:p>
          <a:p>
            <a:endParaRPr lang="en-US" sz="1600" b="1" dirty="0">
              <a:solidFill>
                <a:schemeClr val="bg1"/>
              </a:solidFill>
              <a:latin typeface="+mj-lt"/>
            </a:endParaRPr>
          </a:p>
        </p:txBody>
      </p:sp>
      <p:sp>
        <p:nvSpPr>
          <p:cNvPr id="6" name="Rectangle 5">
            <a:extLst>
              <a:ext uri="{FF2B5EF4-FFF2-40B4-BE49-F238E27FC236}">
                <a16:creationId xmlns:a16="http://schemas.microsoft.com/office/drawing/2014/main" id="{EC6E7E2B-3085-4221-B2DE-974244B5935A}"/>
              </a:ext>
            </a:extLst>
          </p:cNvPr>
          <p:cNvSpPr/>
          <p:nvPr/>
        </p:nvSpPr>
        <p:spPr>
          <a:xfrm>
            <a:off x="719431" y="5351176"/>
            <a:ext cx="1751921" cy="1323439"/>
          </a:xfrm>
          <a:prstGeom prst="rect">
            <a:avLst/>
          </a:prstGeom>
        </p:spPr>
        <p:txBody>
          <a:bodyPr wrap="square">
            <a:spAutoFit/>
          </a:bodyPr>
          <a:lstStyle/>
          <a:p>
            <a:r>
              <a:rPr lang="en-US" sz="1000" b="1" dirty="0">
                <a:solidFill>
                  <a:srgbClr val="000000"/>
                </a:solidFill>
                <a:latin typeface="+mj-lt"/>
              </a:rPr>
              <a:t>North America</a:t>
            </a:r>
          </a:p>
          <a:p>
            <a:r>
              <a:rPr lang="en-US" sz="1000" b="1" dirty="0">
                <a:solidFill>
                  <a:srgbClr val="4A4A4A"/>
                </a:solidFill>
                <a:latin typeface="+mj-lt"/>
              </a:rPr>
              <a:t>New Jersey – HQ</a:t>
            </a:r>
            <a:endParaRPr lang="en-US" sz="1000" dirty="0">
              <a:solidFill>
                <a:srgbClr val="4A4A4A"/>
              </a:solidFill>
              <a:latin typeface="+mj-lt"/>
            </a:endParaRPr>
          </a:p>
          <a:p>
            <a:r>
              <a:rPr lang="en-US" sz="1000" dirty="0">
                <a:solidFill>
                  <a:srgbClr val="4A4A4A"/>
                </a:solidFill>
                <a:latin typeface="+mj-lt"/>
              </a:rPr>
              <a:t>105 College Road East Princeton, NJ 08540</a:t>
            </a:r>
            <a:br>
              <a:rPr lang="en-US" sz="1000" dirty="0">
                <a:solidFill>
                  <a:srgbClr val="4A4A4A"/>
                </a:solidFill>
                <a:latin typeface="+mj-lt"/>
              </a:rPr>
            </a:br>
            <a:r>
              <a:rPr lang="en-US" sz="1000" dirty="0">
                <a:solidFill>
                  <a:srgbClr val="4A4A4A"/>
                </a:solidFill>
                <a:latin typeface="+mj-lt"/>
              </a:rPr>
              <a:t>Phone: 609-512-5790 </a:t>
            </a:r>
          </a:p>
          <a:p>
            <a:r>
              <a:rPr lang="en-US" sz="1000" dirty="0">
                <a:solidFill>
                  <a:srgbClr val="4A4A4A"/>
                </a:solidFill>
                <a:latin typeface="+mj-lt"/>
              </a:rPr>
              <a:t>Fax: 609-482-3823</a:t>
            </a:r>
          </a:p>
          <a:p>
            <a:r>
              <a:rPr lang="en-US" sz="1000" dirty="0">
                <a:solidFill>
                  <a:srgbClr val="4A4A4A"/>
                </a:solidFill>
                <a:latin typeface="+mj-lt"/>
              </a:rPr>
              <a:t>Toll Free: 844-291-4430</a:t>
            </a:r>
          </a:p>
          <a:p>
            <a:r>
              <a:rPr lang="en-US" sz="1000" dirty="0">
                <a:solidFill>
                  <a:srgbClr val="4A4A4A"/>
                </a:solidFill>
                <a:latin typeface="+mj-lt"/>
              </a:rPr>
              <a:t> </a:t>
            </a:r>
          </a:p>
        </p:txBody>
      </p:sp>
      <p:sp>
        <p:nvSpPr>
          <p:cNvPr id="7" name="Rectangle 6">
            <a:extLst>
              <a:ext uri="{FF2B5EF4-FFF2-40B4-BE49-F238E27FC236}">
                <a16:creationId xmlns:a16="http://schemas.microsoft.com/office/drawing/2014/main" id="{86C9B001-6C37-4987-8C07-8AD7AAB2C4DE}"/>
              </a:ext>
            </a:extLst>
          </p:cNvPr>
          <p:cNvSpPr/>
          <p:nvPr/>
        </p:nvSpPr>
        <p:spPr>
          <a:xfrm>
            <a:off x="4367529" y="5351176"/>
            <a:ext cx="1653140" cy="1015663"/>
          </a:xfrm>
          <a:prstGeom prst="rect">
            <a:avLst/>
          </a:prstGeom>
        </p:spPr>
        <p:txBody>
          <a:bodyPr wrap="square">
            <a:spAutoFit/>
          </a:bodyPr>
          <a:lstStyle/>
          <a:p>
            <a:r>
              <a:rPr lang="en-US" sz="1000" b="1" dirty="0">
                <a:latin typeface="+mj-lt"/>
              </a:rPr>
              <a:t>Canada</a:t>
            </a:r>
          </a:p>
          <a:p>
            <a:r>
              <a:rPr lang="en-US" sz="1000" dirty="0">
                <a:latin typeface="+mj-lt"/>
              </a:rPr>
              <a:t>400 Jean-Lesage Boulevard Suite 348 Quebec City, QC, Canada G1K 8W1</a:t>
            </a:r>
            <a:br>
              <a:rPr lang="en-US" sz="1000" dirty="0">
                <a:latin typeface="+mj-lt"/>
              </a:rPr>
            </a:br>
            <a:r>
              <a:rPr lang="en-US" sz="1000" dirty="0">
                <a:latin typeface="+mj-lt"/>
              </a:rPr>
              <a:t>+1-418-525-0606</a:t>
            </a:r>
          </a:p>
        </p:txBody>
      </p:sp>
      <p:sp>
        <p:nvSpPr>
          <p:cNvPr id="8" name="Rectangle 7">
            <a:extLst>
              <a:ext uri="{FF2B5EF4-FFF2-40B4-BE49-F238E27FC236}">
                <a16:creationId xmlns:a16="http://schemas.microsoft.com/office/drawing/2014/main" id="{8E099458-F4EC-41B5-8458-5595180F483E}"/>
              </a:ext>
            </a:extLst>
          </p:cNvPr>
          <p:cNvSpPr/>
          <p:nvPr/>
        </p:nvSpPr>
        <p:spPr>
          <a:xfrm>
            <a:off x="2714391" y="5351176"/>
            <a:ext cx="1410101" cy="861774"/>
          </a:xfrm>
          <a:prstGeom prst="rect">
            <a:avLst/>
          </a:prstGeom>
        </p:spPr>
        <p:txBody>
          <a:bodyPr wrap="square">
            <a:spAutoFit/>
          </a:bodyPr>
          <a:lstStyle/>
          <a:p>
            <a:r>
              <a:rPr lang="de-DE" sz="1000" b="1" dirty="0">
                <a:latin typeface="+mj-lt"/>
              </a:rPr>
              <a:t>EMEA</a:t>
            </a:r>
          </a:p>
          <a:p>
            <a:r>
              <a:rPr lang="de-DE" sz="1000" dirty="0">
                <a:latin typeface="+mj-lt"/>
              </a:rPr>
              <a:t>Herriotstrasse 1 60528 Frankfurt Germany</a:t>
            </a:r>
            <a:br>
              <a:rPr lang="de-DE" sz="1000" dirty="0">
                <a:latin typeface="+mj-lt"/>
              </a:rPr>
            </a:br>
            <a:r>
              <a:rPr lang="de-DE" sz="1000" dirty="0">
                <a:latin typeface="+mj-lt"/>
              </a:rPr>
              <a:t>+49 (0) 696 773 3456</a:t>
            </a:r>
          </a:p>
        </p:txBody>
      </p:sp>
      <p:sp>
        <p:nvSpPr>
          <p:cNvPr id="9" name="Rectangle 8">
            <a:extLst>
              <a:ext uri="{FF2B5EF4-FFF2-40B4-BE49-F238E27FC236}">
                <a16:creationId xmlns:a16="http://schemas.microsoft.com/office/drawing/2014/main" id="{2FF80F41-FF3D-4855-A769-AD91FAF76DF6}"/>
              </a:ext>
            </a:extLst>
          </p:cNvPr>
          <p:cNvSpPr/>
          <p:nvPr/>
        </p:nvSpPr>
        <p:spPr>
          <a:xfrm>
            <a:off x="6461024" y="5351175"/>
            <a:ext cx="1900989" cy="800219"/>
          </a:xfrm>
          <a:prstGeom prst="rect">
            <a:avLst/>
          </a:prstGeom>
        </p:spPr>
        <p:txBody>
          <a:bodyPr wrap="square">
            <a:spAutoFit/>
          </a:bodyPr>
          <a:lstStyle/>
          <a:p>
            <a:r>
              <a:rPr lang="en-US" sz="1000" b="1" dirty="0">
                <a:latin typeface="+mj-lt"/>
              </a:rPr>
              <a:t>India</a:t>
            </a:r>
          </a:p>
          <a:p>
            <a:r>
              <a:rPr lang="en-US" sz="900" dirty="0">
                <a:latin typeface="+mj-lt"/>
              </a:rPr>
              <a:t>1st Floor, TEK TOWERS No.11, Old Mahabalipuram Road, Chennai, 600097</a:t>
            </a:r>
            <a:br>
              <a:rPr lang="en-US" sz="900" dirty="0">
                <a:latin typeface="+mj-lt"/>
              </a:rPr>
            </a:br>
            <a:r>
              <a:rPr lang="en-US" sz="900" dirty="0">
                <a:latin typeface="+mj-lt"/>
              </a:rPr>
              <a:t>+91-44-4283-3115</a:t>
            </a:r>
          </a:p>
        </p:txBody>
      </p:sp>
      <p:sp>
        <p:nvSpPr>
          <p:cNvPr id="10" name="Rectangle 9">
            <a:extLst>
              <a:ext uri="{FF2B5EF4-FFF2-40B4-BE49-F238E27FC236}">
                <a16:creationId xmlns:a16="http://schemas.microsoft.com/office/drawing/2014/main" id="{6910375B-81FF-4EB8-B541-3BCDA95CEF0C}"/>
              </a:ext>
            </a:extLst>
          </p:cNvPr>
          <p:cNvSpPr/>
          <p:nvPr/>
        </p:nvSpPr>
        <p:spPr>
          <a:xfrm>
            <a:off x="8802368" y="5396889"/>
            <a:ext cx="2598820" cy="661720"/>
          </a:xfrm>
          <a:prstGeom prst="rect">
            <a:avLst/>
          </a:prstGeom>
        </p:spPr>
        <p:txBody>
          <a:bodyPr wrap="square">
            <a:spAutoFit/>
          </a:bodyPr>
          <a:lstStyle/>
          <a:p>
            <a:r>
              <a:rPr lang="en-US" sz="1000" b="1" dirty="0">
                <a:latin typeface="+mj-lt"/>
              </a:rPr>
              <a:t>India</a:t>
            </a:r>
          </a:p>
          <a:p>
            <a:r>
              <a:rPr lang="en-US" sz="900" dirty="0">
                <a:latin typeface="+mj-lt"/>
              </a:rPr>
              <a:t>91 Springboard Business Hub Private Limited.</a:t>
            </a:r>
          </a:p>
          <a:p>
            <a:r>
              <a:rPr lang="en-US" sz="900" dirty="0">
                <a:latin typeface="+mj-lt"/>
              </a:rPr>
              <a:t>Plot No-44, Phase I Kavuri Hills,</a:t>
            </a:r>
          </a:p>
          <a:p>
            <a:r>
              <a:rPr lang="en-US" sz="900" dirty="0">
                <a:latin typeface="+mj-lt"/>
              </a:rPr>
              <a:t>Hyderabad, Telangana  500033.</a:t>
            </a:r>
          </a:p>
        </p:txBody>
      </p:sp>
      <p:sp>
        <p:nvSpPr>
          <p:cNvPr id="3" name="TextBox 2">
            <a:extLst>
              <a:ext uri="{FF2B5EF4-FFF2-40B4-BE49-F238E27FC236}">
                <a16:creationId xmlns:a16="http://schemas.microsoft.com/office/drawing/2014/main" id="{6699E0A4-7130-4CC9-B75E-375E9B2BF9A8}"/>
              </a:ext>
            </a:extLst>
          </p:cNvPr>
          <p:cNvSpPr txBox="1"/>
          <p:nvPr/>
        </p:nvSpPr>
        <p:spPr>
          <a:xfrm>
            <a:off x="5143500" y="4735539"/>
            <a:ext cx="1905000" cy="369332"/>
          </a:xfrm>
          <a:prstGeom prst="rect">
            <a:avLst/>
          </a:prstGeom>
          <a:noFill/>
        </p:spPr>
        <p:txBody>
          <a:bodyPr wrap="square" rtlCol="0">
            <a:spAutoFit/>
          </a:bodyPr>
          <a:lstStyle/>
          <a:p>
            <a:r>
              <a:rPr lang="en-US" dirty="0">
                <a:solidFill>
                  <a:schemeClr val="bg1"/>
                </a:solidFill>
              </a:rPr>
              <a:t>www.xybion.com</a:t>
            </a:r>
          </a:p>
        </p:txBody>
      </p:sp>
      <p:pic>
        <p:nvPicPr>
          <p:cNvPr id="12" name="Grafik 11">
            <a:extLst>
              <a:ext uri="{FF2B5EF4-FFF2-40B4-BE49-F238E27FC236}">
                <a16:creationId xmlns:a16="http://schemas.microsoft.com/office/drawing/2014/main" id="{884BFE1D-ADFD-FE64-2D80-7164DD7B3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331" y="2593623"/>
            <a:ext cx="611293" cy="611293"/>
          </a:xfrm>
          <a:prstGeom prst="rect">
            <a:avLst/>
          </a:prstGeom>
        </p:spPr>
      </p:pic>
    </p:spTree>
    <p:extLst>
      <p:ext uri="{BB962C8B-B14F-4D97-AF65-F5344CB8AC3E}">
        <p14:creationId xmlns:p14="http://schemas.microsoft.com/office/powerpoint/2010/main" val="426184740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1F02169A-0E87-4FA6-A872-3C1FE1A5B2FE}"/>
              </a:ext>
            </a:extLst>
          </p:cNvPr>
          <p:cNvSpPr txBox="1">
            <a:spLocks/>
          </p:cNvSpPr>
          <p:nvPr/>
        </p:nvSpPr>
        <p:spPr bwMode="auto">
          <a:xfrm>
            <a:off x="1" y="18626"/>
            <a:ext cx="12191999" cy="480131"/>
          </a:xfrm>
          <a:prstGeom prst="rect">
            <a:avLst/>
          </a:prstGeom>
          <a:solidFill>
            <a:srgbClr val="002060"/>
          </a:solid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lgn="l" rtl="0" eaLnBrk="0" fontAlgn="base" hangingPunct="0">
              <a:lnSpc>
                <a:spcPct val="90000"/>
              </a:lnSpc>
              <a:spcBef>
                <a:spcPct val="0"/>
              </a:spcBef>
              <a:spcAft>
                <a:spcPct val="0"/>
              </a:spcAft>
              <a:defRPr sz="4000" b="1">
                <a:solidFill>
                  <a:srgbClr val="1F88C8"/>
                </a:solidFill>
                <a:effectLst/>
                <a:latin typeface="+mj-lt"/>
                <a:ea typeface="+mj-ea"/>
                <a:cs typeface="+mj-cs"/>
              </a:defRPr>
            </a:lvl1pPr>
            <a:lvl2pPr algn="l" rtl="0" eaLnBrk="0" fontAlgn="base" hangingPunct="0">
              <a:lnSpc>
                <a:spcPct val="90000"/>
              </a:lnSpc>
              <a:spcBef>
                <a:spcPct val="0"/>
              </a:spcBef>
              <a:spcAft>
                <a:spcPct val="0"/>
              </a:spcAft>
              <a:defRPr sz="4000" b="1">
                <a:solidFill>
                  <a:srgbClr val="1F88C8"/>
                </a:solidFill>
                <a:latin typeface="Arial" pitchFamily="34" charset="0"/>
              </a:defRPr>
            </a:lvl2pPr>
            <a:lvl3pPr algn="l" rtl="0" eaLnBrk="0" fontAlgn="base" hangingPunct="0">
              <a:lnSpc>
                <a:spcPct val="90000"/>
              </a:lnSpc>
              <a:spcBef>
                <a:spcPct val="0"/>
              </a:spcBef>
              <a:spcAft>
                <a:spcPct val="0"/>
              </a:spcAft>
              <a:defRPr sz="4000" b="1">
                <a:solidFill>
                  <a:srgbClr val="1F88C8"/>
                </a:solidFill>
                <a:latin typeface="Arial" pitchFamily="34" charset="0"/>
              </a:defRPr>
            </a:lvl3pPr>
            <a:lvl4pPr algn="l" rtl="0" eaLnBrk="0" fontAlgn="base" hangingPunct="0">
              <a:lnSpc>
                <a:spcPct val="90000"/>
              </a:lnSpc>
              <a:spcBef>
                <a:spcPct val="0"/>
              </a:spcBef>
              <a:spcAft>
                <a:spcPct val="0"/>
              </a:spcAft>
              <a:defRPr sz="4000" b="1">
                <a:solidFill>
                  <a:srgbClr val="1F88C8"/>
                </a:solidFill>
                <a:latin typeface="Arial" pitchFamily="34" charset="0"/>
              </a:defRPr>
            </a:lvl4pPr>
            <a:lvl5pPr algn="l" rtl="0" eaLnBrk="0" fontAlgn="base" hangingPunct="0">
              <a:lnSpc>
                <a:spcPct val="90000"/>
              </a:lnSpc>
              <a:spcBef>
                <a:spcPct val="0"/>
              </a:spcBef>
              <a:spcAft>
                <a:spcPct val="0"/>
              </a:spcAft>
              <a:defRPr sz="4000" b="1">
                <a:solidFill>
                  <a:srgbClr val="1F88C8"/>
                </a:solidFill>
                <a:latin typeface="Arial" pitchFamily="34" charset="0"/>
              </a:defRPr>
            </a:lvl5pPr>
            <a:lvl6pPr marL="457200" algn="l" rtl="0" eaLnBrk="1" fontAlgn="base" hangingPunct="1">
              <a:lnSpc>
                <a:spcPct val="90000"/>
              </a:lnSpc>
              <a:spcBef>
                <a:spcPct val="0"/>
              </a:spcBef>
              <a:spcAft>
                <a:spcPct val="0"/>
              </a:spcAft>
              <a:defRPr sz="4400">
                <a:solidFill>
                  <a:schemeClr val="tx2"/>
                </a:solidFill>
                <a:latin typeface="Arial" pitchFamily="34" charset="0"/>
              </a:defRPr>
            </a:lvl6pPr>
            <a:lvl7pPr marL="914400" algn="l" rtl="0" eaLnBrk="1" fontAlgn="base" hangingPunct="1">
              <a:lnSpc>
                <a:spcPct val="90000"/>
              </a:lnSpc>
              <a:spcBef>
                <a:spcPct val="0"/>
              </a:spcBef>
              <a:spcAft>
                <a:spcPct val="0"/>
              </a:spcAft>
              <a:defRPr sz="4400">
                <a:solidFill>
                  <a:schemeClr val="tx2"/>
                </a:solidFill>
                <a:latin typeface="Arial" pitchFamily="34" charset="0"/>
              </a:defRPr>
            </a:lvl7pPr>
            <a:lvl8pPr marL="1371600" algn="l" rtl="0" eaLnBrk="1" fontAlgn="base" hangingPunct="1">
              <a:lnSpc>
                <a:spcPct val="90000"/>
              </a:lnSpc>
              <a:spcBef>
                <a:spcPct val="0"/>
              </a:spcBef>
              <a:spcAft>
                <a:spcPct val="0"/>
              </a:spcAft>
              <a:defRPr sz="4400">
                <a:solidFill>
                  <a:schemeClr val="tx2"/>
                </a:solidFill>
                <a:latin typeface="Arial" pitchFamily="34" charset="0"/>
              </a:defRPr>
            </a:lvl8pPr>
            <a:lvl9pPr marL="1828800" algn="l" rtl="0" eaLnBrk="1" fontAlgn="base" hangingPunct="1">
              <a:lnSpc>
                <a:spcPct val="90000"/>
              </a:lnSpc>
              <a:spcBef>
                <a:spcPct val="0"/>
              </a:spcBef>
              <a:spcAft>
                <a:spcPct val="0"/>
              </a:spcAft>
              <a:defRPr sz="4400">
                <a:solidFill>
                  <a:schemeClr val="tx2"/>
                </a:solidFill>
                <a:latin typeface="Arial" pitchFamily="34" charset="0"/>
              </a:defRPr>
            </a:lvl9pPr>
          </a:lstStyle>
          <a:p>
            <a:pPr marL="0" marR="0" lvl="0" indent="0" algn="ctr" defTabSz="609585" rtl="0" eaLnBrk="0" fontAlgn="base" latinLnBrk="0" hangingPunct="0">
              <a:lnSpc>
                <a:spcPct val="90000"/>
              </a:lnSpc>
              <a:spcBef>
                <a:spcPct val="0"/>
              </a:spcBef>
              <a:spcAft>
                <a:spcPct val="0"/>
              </a:spcAft>
              <a:buClrTx/>
              <a:buSzTx/>
              <a:buFontTx/>
              <a:buNone/>
              <a:tabLst/>
              <a:defRPr/>
            </a:pPr>
            <a:r>
              <a:rPr kumimoji="0" lang="en-IN" sz="2800" b="1" i="0" u="none" strike="noStrike" kern="0" cap="none" spc="0" normalizeH="0" baseline="0" noProof="0" dirty="0">
                <a:ln>
                  <a:noFill/>
                </a:ln>
                <a:solidFill>
                  <a:srgbClr val="FFFFFF"/>
                </a:solidFill>
                <a:effectLst/>
                <a:uLnTx/>
                <a:uFillTx/>
                <a:latin typeface="+mn-lt"/>
                <a:ea typeface="+mj-ea"/>
                <a:cs typeface="Helvetica" panose="020B0604020202020204" pitchFamily="34" charset="0"/>
              </a:rPr>
              <a:t>Meet the </a:t>
            </a:r>
            <a:r>
              <a:rPr lang="en-IN" sz="2800" kern="0" dirty="0">
                <a:solidFill>
                  <a:srgbClr val="FFFFFF"/>
                </a:solidFill>
                <a:latin typeface="+mn-lt"/>
                <a:cs typeface="Helvetica" panose="020B0604020202020204" pitchFamily="34" charset="0"/>
              </a:rPr>
              <a:t>Presenters (online)</a:t>
            </a:r>
            <a:endParaRPr kumimoji="0" lang="en-US" sz="2800" b="1" i="0" u="none" strike="noStrike" kern="0" cap="none" spc="0" normalizeH="0" baseline="0" noProof="0" dirty="0">
              <a:ln>
                <a:noFill/>
              </a:ln>
              <a:solidFill>
                <a:srgbClr val="FFFFFF"/>
              </a:solidFill>
              <a:effectLst/>
              <a:uLnTx/>
              <a:uFillTx/>
              <a:latin typeface="+mn-lt"/>
              <a:ea typeface="+mj-ea"/>
              <a:cs typeface="+mj-cs"/>
            </a:endParaRPr>
          </a:p>
        </p:txBody>
      </p:sp>
      <p:grpSp>
        <p:nvGrpSpPr>
          <p:cNvPr id="17" name="Group 16">
            <a:extLst>
              <a:ext uri="{FF2B5EF4-FFF2-40B4-BE49-F238E27FC236}">
                <a16:creationId xmlns:a16="http://schemas.microsoft.com/office/drawing/2014/main" id="{8B9910CF-DBAC-4BA4-B82B-CA1282E85B9B}"/>
              </a:ext>
            </a:extLst>
          </p:cNvPr>
          <p:cNvGrpSpPr/>
          <p:nvPr/>
        </p:nvGrpSpPr>
        <p:grpSpPr>
          <a:xfrm>
            <a:off x="752368" y="1564025"/>
            <a:ext cx="2123861" cy="3730181"/>
            <a:chOff x="2758623" y="1544975"/>
            <a:chExt cx="2123861" cy="3730181"/>
          </a:xfrm>
        </p:grpSpPr>
        <p:sp>
          <p:nvSpPr>
            <p:cNvPr id="12" name="Rectangle: Rounded Corners 11">
              <a:extLst>
                <a:ext uri="{FF2B5EF4-FFF2-40B4-BE49-F238E27FC236}">
                  <a16:creationId xmlns:a16="http://schemas.microsoft.com/office/drawing/2014/main" id="{1E547DB4-54AD-4A17-ADC6-9356557539DE}"/>
                </a:ext>
              </a:extLst>
            </p:cNvPr>
            <p:cNvSpPr/>
            <p:nvPr/>
          </p:nvSpPr>
          <p:spPr>
            <a:xfrm>
              <a:off x="2758623" y="1544975"/>
              <a:ext cx="2123861" cy="3729949"/>
            </a:xfrm>
            <a:prstGeom prst="roundRect">
              <a:avLst>
                <a:gd name="adj" fmla="val 614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AECB7A7-80A6-4B90-B9BC-702259AEBB62}"/>
                </a:ext>
              </a:extLst>
            </p:cNvPr>
            <p:cNvSpPr/>
            <p:nvPr/>
          </p:nvSpPr>
          <p:spPr>
            <a:xfrm>
              <a:off x="3085994" y="1794865"/>
              <a:ext cx="1469118" cy="248979"/>
            </a:xfrm>
            <a:prstGeom prst="rect">
              <a:avLst/>
            </a:prstGeom>
          </p:spPr>
          <p:txBody>
            <a:bodyPr wrap="square" lIns="0" tIns="0" rIns="0" bIns="0" anchor="t">
              <a:spAutoFit/>
            </a:bodyPr>
            <a:lstStyle/>
            <a:p>
              <a:pPr algn="ctr">
                <a:lnSpc>
                  <a:spcPts val="1900"/>
                </a:lnSpc>
              </a:pPr>
              <a:r>
                <a:rPr lang="en-US" sz="2000" b="1" dirty="0">
                  <a:solidFill>
                    <a:srgbClr val="173F6F"/>
                  </a:solidFill>
                  <a:latin typeface="+mj-lt"/>
                  <a:cs typeface="Segoe UI" panose="020B0502040204020203" pitchFamily="34" charset="0"/>
                </a:rPr>
                <a:t>Presenter</a:t>
              </a:r>
            </a:p>
          </p:txBody>
        </p:sp>
        <p:sp>
          <p:nvSpPr>
            <p:cNvPr id="14" name="Rectangle 13">
              <a:extLst>
                <a:ext uri="{FF2B5EF4-FFF2-40B4-BE49-F238E27FC236}">
                  <a16:creationId xmlns:a16="http://schemas.microsoft.com/office/drawing/2014/main" id="{559CC0AF-CD8B-4E04-8829-4A99A674115A}"/>
                </a:ext>
              </a:extLst>
            </p:cNvPr>
            <p:cNvSpPr/>
            <p:nvPr/>
          </p:nvSpPr>
          <p:spPr>
            <a:xfrm>
              <a:off x="2758623" y="4044050"/>
              <a:ext cx="2123860" cy="1231106"/>
            </a:xfrm>
            <a:prstGeom prst="rect">
              <a:avLst/>
            </a:prstGeom>
          </p:spPr>
          <p:txBody>
            <a:bodyPr wrap="square" lIns="0" tIns="0" rIns="0" bIns="0" anchor="t">
              <a:spAutoFit/>
            </a:bodyPr>
            <a:lstStyle/>
            <a:p>
              <a:pPr marL="0" marR="0" lvl="0" indent="0" algn="ctr" defTabSz="914400" eaLnBrk="1" fontAlgn="auto" latinLnBrk="0" hangingPunct="1">
                <a:spcBef>
                  <a:spcPts val="0"/>
                </a:spcBef>
                <a:spcAft>
                  <a:spcPts val="0"/>
                </a:spcAft>
                <a:buClrTx/>
                <a:buSzTx/>
                <a:buFontTx/>
                <a:buNone/>
                <a:tabLst/>
                <a:defRPr/>
              </a:pPr>
              <a:r>
                <a:rPr kumimoji="0" lang="en-IN" sz="1600" b="1" i="0" u="none" strike="noStrike" kern="0" cap="none" spc="0" normalizeH="0" baseline="0" noProof="0" dirty="0">
                  <a:ln>
                    <a:noFill/>
                  </a:ln>
                  <a:solidFill>
                    <a:srgbClr val="12245B">
                      <a:lumMod val="50000"/>
                    </a:srgbClr>
                  </a:solidFill>
                  <a:effectLst/>
                  <a:uLnTx/>
                  <a:uFillTx/>
                  <a:latin typeface="+mn-lt"/>
                  <a:cs typeface="Segoe UI" panose="020B0502040204020203" pitchFamily="34" charset="0"/>
                </a:rPr>
                <a:t>Katja Glaß</a:t>
              </a:r>
            </a:p>
            <a:p>
              <a:pPr marL="0" marR="0" lvl="0" indent="0" algn="ctr" defTabSz="914400" eaLnBrk="1" fontAlgn="auto" latinLnBrk="0" hangingPunct="1">
                <a:spcBef>
                  <a:spcPts val="0"/>
                </a:spcBef>
                <a:spcAft>
                  <a:spcPts val="0"/>
                </a:spcAft>
                <a:buClrTx/>
                <a:buSzTx/>
                <a:buFontTx/>
                <a:buNone/>
                <a:tabLst/>
                <a:defRPr/>
              </a:pPr>
              <a:endParaRPr kumimoji="0" lang="en-IN" sz="1600" b="1" i="0" u="none" strike="noStrike" kern="0" cap="none" spc="0" normalizeH="0" baseline="0" noProof="0" dirty="0">
                <a:ln>
                  <a:noFill/>
                </a:ln>
                <a:solidFill>
                  <a:srgbClr val="12245B">
                    <a:lumMod val="50000"/>
                  </a:srgbClr>
                </a:solidFill>
                <a:effectLst/>
                <a:uLnTx/>
                <a:uFillTx/>
                <a:latin typeface="+mn-lt"/>
                <a:cs typeface="Segoe UI" panose="020B0502040204020203" pitchFamily="34" charset="0"/>
              </a:endParaRPr>
            </a:p>
            <a:p>
              <a:pPr marL="0" marR="0" lvl="0" indent="0" algn="ctr" defTabSz="914400" eaLnBrk="1" fontAlgn="auto" latinLnBrk="0" hangingPunct="1">
                <a:spcBef>
                  <a:spcPts val="0"/>
                </a:spcBef>
                <a:spcAft>
                  <a:spcPts val="0"/>
                </a:spcAft>
                <a:buClrTx/>
                <a:buSzTx/>
                <a:buFontTx/>
                <a:buNone/>
                <a:tabLst/>
                <a:defRPr/>
              </a:pPr>
              <a:r>
                <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rPr>
                <a:t>Open Source </a:t>
              </a:r>
              <a:br>
                <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rPr>
              </a:br>
              <a:r>
                <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rPr>
                <a:t>Consultant</a:t>
              </a:r>
            </a:p>
            <a:p>
              <a:pPr marL="0" marR="0" lvl="0" indent="0" algn="ctr" defTabSz="914400" eaLnBrk="1" fontAlgn="auto" latinLnBrk="0" hangingPunct="1">
                <a:spcBef>
                  <a:spcPts val="0"/>
                </a:spcBef>
                <a:spcAft>
                  <a:spcPts val="0"/>
                </a:spcAft>
                <a:buClrTx/>
                <a:buSzTx/>
                <a:buFontTx/>
                <a:buNone/>
                <a:tabLst/>
                <a:defRPr/>
              </a:pPr>
              <a:endParaRPr kumimoji="0" lang="en-IN" sz="1600" b="0" i="0" u="none" strike="noStrike" kern="0" cap="none" spc="0" normalizeH="0" baseline="0" noProof="0" dirty="0">
                <a:ln>
                  <a:noFill/>
                </a:ln>
                <a:solidFill>
                  <a:srgbClr val="12245B">
                    <a:lumMod val="75000"/>
                    <a:lumOff val="25000"/>
                  </a:srgbClr>
                </a:solidFill>
                <a:effectLst/>
                <a:uLnTx/>
                <a:uFillTx/>
                <a:latin typeface="+mn-lt"/>
                <a:cs typeface="Segoe UI" panose="020B0502040204020203" pitchFamily="34" charset="0"/>
              </a:endParaRPr>
            </a:p>
          </p:txBody>
        </p:sp>
      </p:grpSp>
      <p:sp>
        <p:nvSpPr>
          <p:cNvPr id="2" name="Slide Number Placeholder 1">
            <a:extLst>
              <a:ext uri="{FF2B5EF4-FFF2-40B4-BE49-F238E27FC236}">
                <a16:creationId xmlns:a16="http://schemas.microsoft.com/office/drawing/2014/main" id="{FB296053-1A36-4765-BC62-CBF9B32C6D6F}"/>
              </a:ext>
            </a:extLst>
          </p:cNvPr>
          <p:cNvSpPr>
            <a:spLocks noGrp="1"/>
          </p:cNvSpPr>
          <p:nvPr>
            <p:ph type="sldNum" sz="quarter" idx="12"/>
          </p:nvPr>
        </p:nvSpPr>
        <p:spPr>
          <a:xfrm>
            <a:off x="9448800" y="6463363"/>
            <a:ext cx="2743200" cy="365125"/>
          </a:xfrm>
        </p:spPr>
        <p:txBody>
          <a:bodyPr/>
          <a:lstStyle/>
          <a:p>
            <a:fld id="{48F63A3B-78C7-47BE-AE5E-E10140E04643}" type="slidenum">
              <a:rPr lang="en-US" smtClean="0"/>
              <a:t>5</a:t>
            </a:fld>
            <a:endParaRPr lang="en-US" dirty="0"/>
          </a:p>
        </p:txBody>
      </p:sp>
      <p:sp>
        <p:nvSpPr>
          <p:cNvPr id="16" name="Freeform: Shape 15">
            <a:extLst>
              <a:ext uri="{FF2B5EF4-FFF2-40B4-BE49-F238E27FC236}">
                <a16:creationId xmlns:a16="http://schemas.microsoft.com/office/drawing/2014/main" id="{DF6534EA-6641-4AF0-8310-A5D42DDFCFC1}"/>
              </a:ext>
            </a:extLst>
          </p:cNvPr>
          <p:cNvSpPr/>
          <p:nvPr/>
        </p:nvSpPr>
        <p:spPr>
          <a:xfrm>
            <a:off x="3035155" y="1596779"/>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Experience</a:t>
            </a:r>
          </a:p>
        </p:txBody>
      </p:sp>
      <p:sp>
        <p:nvSpPr>
          <p:cNvPr id="18" name="Freeform: Shape 17">
            <a:extLst>
              <a:ext uri="{FF2B5EF4-FFF2-40B4-BE49-F238E27FC236}">
                <a16:creationId xmlns:a16="http://schemas.microsoft.com/office/drawing/2014/main" id="{C7C8F077-02B9-43DB-9A32-9F61F67220BC}"/>
              </a:ext>
            </a:extLst>
          </p:cNvPr>
          <p:cNvSpPr/>
          <p:nvPr/>
        </p:nvSpPr>
        <p:spPr>
          <a:xfrm>
            <a:off x="3035155" y="2098961"/>
            <a:ext cx="7508437" cy="770391"/>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 Over </a:t>
            </a:r>
            <a:r>
              <a:rPr lang="en-IN" sz="1600" dirty="0"/>
              <a:t>15</a:t>
            </a:r>
            <a:r>
              <a:rPr lang="en-IN" sz="1600" kern="1200" dirty="0"/>
              <a:t> years of experience in life sciences (</a:t>
            </a:r>
            <a:r>
              <a:rPr lang="en-GB" sz="1600" kern="1200" dirty="0"/>
              <a:t>SAS, Web Technologies, ADAM, </a:t>
            </a:r>
            <a:br>
              <a:rPr lang="en-GB" sz="1600" kern="1200" dirty="0"/>
            </a:br>
            <a:r>
              <a:rPr lang="en-GB" sz="1600" kern="1200" dirty="0"/>
              <a:t> Define.xml and the TLF generation, </a:t>
            </a:r>
            <a:r>
              <a:rPr lang="en-GB" sz="1600" dirty="0"/>
              <a:t>Study evaluation processes, …)</a:t>
            </a:r>
          </a:p>
          <a:p>
            <a:pPr marL="114300" lvl="1" indent="-114300" algn="l" defTabSz="622300">
              <a:lnSpc>
                <a:spcPct val="90000"/>
              </a:lnSpc>
              <a:spcBef>
                <a:spcPct val="0"/>
              </a:spcBef>
              <a:spcAft>
                <a:spcPct val="20000"/>
              </a:spcAft>
              <a:buChar char="•"/>
            </a:pPr>
            <a:r>
              <a:rPr lang="en-GB" sz="1600" kern="1200" dirty="0"/>
              <a:t> Open </a:t>
            </a:r>
            <a:r>
              <a:rPr lang="en-GB" sz="1600" dirty="0"/>
              <a:t>Source Ambassador (</a:t>
            </a:r>
            <a:r>
              <a:rPr lang="en-GB" sz="1600" dirty="0">
                <a:hlinkClick r:id="rId2"/>
              </a:rPr>
              <a:t>www.glacon.eu/portal</a:t>
            </a:r>
            <a:r>
              <a:rPr lang="en-GB" sz="1600" dirty="0"/>
              <a:t>)</a:t>
            </a:r>
            <a:endParaRPr lang="en-IN" sz="1600" kern="1200" dirty="0"/>
          </a:p>
        </p:txBody>
      </p:sp>
      <p:sp>
        <p:nvSpPr>
          <p:cNvPr id="19" name="Freeform: Shape 18">
            <a:extLst>
              <a:ext uri="{FF2B5EF4-FFF2-40B4-BE49-F238E27FC236}">
                <a16:creationId xmlns:a16="http://schemas.microsoft.com/office/drawing/2014/main" id="{88981483-DB88-43A0-92D0-D49AF771C257}"/>
              </a:ext>
            </a:extLst>
          </p:cNvPr>
          <p:cNvSpPr/>
          <p:nvPr/>
        </p:nvSpPr>
        <p:spPr>
          <a:xfrm>
            <a:off x="3035155" y="2931345"/>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252426"/>
              <a:satOff val="3301"/>
              <a:lumOff val="-4052"/>
              <a:alphaOff val="0"/>
            </a:schemeClr>
          </a:fillRef>
          <a:effectRef idx="0">
            <a:schemeClr val="accent3">
              <a:hueOff val="252426"/>
              <a:satOff val="3301"/>
              <a:lumOff val="-4052"/>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Membership</a:t>
            </a:r>
          </a:p>
        </p:txBody>
      </p:sp>
      <p:sp>
        <p:nvSpPr>
          <p:cNvPr id="20" name="Freeform: Shape 19">
            <a:extLst>
              <a:ext uri="{FF2B5EF4-FFF2-40B4-BE49-F238E27FC236}">
                <a16:creationId xmlns:a16="http://schemas.microsoft.com/office/drawing/2014/main" id="{D0E61E9F-386A-42D1-A9D1-33B179ACF12E}"/>
              </a:ext>
            </a:extLst>
          </p:cNvPr>
          <p:cNvSpPr/>
          <p:nvPr/>
        </p:nvSpPr>
        <p:spPr>
          <a:xfrm>
            <a:off x="3035155" y="3440565"/>
            <a:ext cx="7191375" cy="484380"/>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 Community Manager of OpenStudyBuilder </a:t>
            </a:r>
          </a:p>
          <a:p>
            <a:pPr marL="114300" lvl="1" indent="-114300" algn="l" defTabSz="622300">
              <a:lnSpc>
                <a:spcPct val="90000"/>
              </a:lnSpc>
              <a:spcBef>
                <a:spcPct val="0"/>
              </a:spcBef>
              <a:spcAft>
                <a:spcPct val="20000"/>
              </a:spcAft>
              <a:buChar char="•"/>
            </a:pPr>
            <a:r>
              <a:rPr lang="en-IN" sz="1600" kern="1200" dirty="0"/>
              <a:t> Active member of PHUSE</a:t>
            </a:r>
          </a:p>
          <a:p>
            <a:pPr marL="114300" lvl="1" indent="-114300" algn="l" defTabSz="622300">
              <a:lnSpc>
                <a:spcPct val="90000"/>
              </a:lnSpc>
              <a:spcBef>
                <a:spcPct val="0"/>
              </a:spcBef>
              <a:spcAft>
                <a:spcPct val="20000"/>
              </a:spcAft>
              <a:buChar char="•"/>
            </a:pPr>
            <a:r>
              <a:rPr lang="en-IN" sz="1600" kern="1200" dirty="0"/>
              <a:t> Active member of CDISC Open Source Alliance (board member)</a:t>
            </a:r>
          </a:p>
        </p:txBody>
      </p:sp>
      <p:sp>
        <p:nvSpPr>
          <p:cNvPr id="21" name="Freeform: Shape 20">
            <a:extLst>
              <a:ext uri="{FF2B5EF4-FFF2-40B4-BE49-F238E27FC236}">
                <a16:creationId xmlns:a16="http://schemas.microsoft.com/office/drawing/2014/main" id="{6DCC1E99-745B-403B-A73A-9B06B1C72C3C}"/>
              </a:ext>
            </a:extLst>
          </p:cNvPr>
          <p:cNvSpPr/>
          <p:nvPr/>
        </p:nvSpPr>
        <p:spPr>
          <a:xfrm>
            <a:off x="3035155" y="4288527"/>
            <a:ext cx="7191375" cy="431730"/>
          </a:xfrm>
          <a:custGeom>
            <a:avLst/>
            <a:gdLst>
              <a:gd name="connsiteX0" fmla="*/ 0 w 7191375"/>
              <a:gd name="connsiteY0" fmla="*/ 71956 h 431730"/>
              <a:gd name="connsiteX1" fmla="*/ 71956 w 7191375"/>
              <a:gd name="connsiteY1" fmla="*/ 0 h 431730"/>
              <a:gd name="connsiteX2" fmla="*/ 7119419 w 7191375"/>
              <a:gd name="connsiteY2" fmla="*/ 0 h 431730"/>
              <a:gd name="connsiteX3" fmla="*/ 7191375 w 7191375"/>
              <a:gd name="connsiteY3" fmla="*/ 71956 h 431730"/>
              <a:gd name="connsiteX4" fmla="*/ 7191375 w 7191375"/>
              <a:gd name="connsiteY4" fmla="*/ 359774 h 431730"/>
              <a:gd name="connsiteX5" fmla="*/ 7119419 w 7191375"/>
              <a:gd name="connsiteY5" fmla="*/ 431730 h 431730"/>
              <a:gd name="connsiteX6" fmla="*/ 71956 w 7191375"/>
              <a:gd name="connsiteY6" fmla="*/ 431730 h 431730"/>
              <a:gd name="connsiteX7" fmla="*/ 0 w 7191375"/>
              <a:gd name="connsiteY7" fmla="*/ 359774 h 431730"/>
              <a:gd name="connsiteX8" fmla="*/ 0 w 7191375"/>
              <a:gd name="connsiteY8" fmla="*/ 71956 h 4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1375" h="431730">
                <a:moveTo>
                  <a:pt x="0" y="71956"/>
                </a:moveTo>
                <a:cubicBezTo>
                  <a:pt x="0" y="32216"/>
                  <a:pt x="32216" y="0"/>
                  <a:pt x="71956" y="0"/>
                </a:cubicBezTo>
                <a:lnTo>
                  <a:pt x="7119419" y="0"/>
                </a:lnTo>
                <a:cubicBezTo>
                  <a:pt x="7159159" y="0"/>
                  <a:pt x="7191375" y="32216"/>
                  <a:pt x="7191375" y="71956"/>
                </a:cubicBezTo>
                <a:lnTo>
                  <a:pt x="7191375" y="359774"/>
                </a:lnTo>
                <a:cubicBezTo>
                  <a:pt x="7191375" y="399514"/>
                  <a:pt x="7159159" y="431730"/>
                  <a:pt x="7119419" y="431730"/>
                </a:cubicBezTo>
                <a:lnTo>
                  <a:pt x="71956" y="431730"/>
                </a:lnTo>
                <a:cubicBezTo>
                  <a:pt x="32216" y="431730"/>
                  <a:pt x="0" y="399514"/>
                  <a:pt x="0" y="359774"/>
                </a:cubicBezTo>
                <a:lnTo>
                  <a:pt x="0" y="71956"/>
                </a:lnTo>
                <a:close/>
              </a:path>
            </a:pathLst>
          </a:custGeom>
        </p:spPr>
        <p:style>
          <a:lnRef idx="2">
            <a:schemeClr val="lt1">
              <a:hueOff val="0"/>
              <a:satOff val="0"/>
              <a:lumOff val="0"/>
              <a:alphaOff val="0"/>
            </a:schemeClr>
          </a:lnRef>
          <a:fillRef idx="1">
            <a:schemeClr val="accent3">
              <a:hueOff val="504853"/>
              <a:satOff val="6602"/>
              <a:lumOff val="-8104"/>
              <a:alphaOff val="0"/>
            </a:schemeClr>
          </a:fillRef>
          <a:effectRef idx="0">
            <a:schemeClr val="accent3">
              <a:hueOff val="504853"/>
              <a:satOff val="6602"/>
              <a:lumOff val="-8104"/>
              <a:alphaOff val="0"/>
            </a:schemeClr>
          </a:effectRef>
          <a:fontRef idx="minor">
            <a:schemeClr val="lt1"/>
          </a:fontRef>
        </p:style>
        <p:txBody>
          <a:bodyPr spcFirstLastPara="0" vert="horz" wrap="square" lIns="89655" tIns="89655" rIns="89655" bIns="89655" numCol="1" spcCol="1270" anchor="ctr" anchorCtr="0">
            <a:noAutofit/>
          </a:bodyPr>
          <a:lstStyle/>
          <a:p>
            <a:pPr marL="0" lvl="0" indent="0" algn="l" defTabSz="800100">
              <a:lnSpc>
                <a:spcPct val="90000"/>
              </a:lnSpc>
              <a:spcBef>
                <a:spcPct val="0"/>
              </a:spcBef>
              <a:spcAft>
                <a:spcPct val="35000"/>
              </a:spcAft>
              <a:buNone/>
            </a:pPr>
            <a:r>
              <a:rPr lang="en-US" sz="1800" kern="1200" dirty="0"/>
              <a:t>Education</a:t>
            </a:r>
          </a:p>
        </p:txBody>
      </p:sp>
      <p:sp>
        <p:nvSpPr>
          <p:cNvPr id="22" name="Freeform: Shape 21">
            <a:extLst>
              <a:ext uri="{FF2B5EF4-FFF2-40B4-BE49-F238E27FC236}">
                <a16:creationId xmlns:a16="http://schemas.microsoft.com/office/drawing/2014/main" id="{C72F51FB-4C87-4B03-B864-0CC154B8B8CF}"/>
              </a:ext>
            </a:extLst>
          </p:cNvPr>
          <p:cNvSpPr/>
          <p:nvPr/>
        </p:nvSpPr>
        <p:spPr>
          <a:xfrm>
            <a:off x="3035155" y="4782249"/>
            <a:ext cx="7191375" cy="484380"/>
          </a:xfrm>
          <a:custGeom>
            <a:avLst/>
            <a:gdLst>
              <a:gd name="connsiteX0" fmla="*/ 0 w 7191375"/>
              <a:gd name="connsiteY0" fmla="*/ 0 h 484380"/>
              <a:gd name="connsiteX1" fmla="*/ 7191375 w 7191375"/>
              <a:gd name="connsiteY1" fmla="*/ 0 h 484380"/>
              <a:gd name="connsiteX2" fmla="*/ 7191375 w 7191375"/>
              <a:gd name="connsiteY2" fmla="*/ 484380 h 484380"/>
              <a:gd name="connsiteX3" fmla="*/ 0 w 7191375"/>
              <a:gd name="connsiteY3" fmla="*/ 484380 h 484380"/>
              <a:gd name="connsiteX4" fmla="*/ 0 w 7191375"/>
              <a:gd name="connsiteY4" fmla="*/ 0 h 484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375" h="484380">
                <a:moveTo>
                  <a:pt x="0" y="0"/>
                </a:moveTo>
                <a:lnTo>
                  <a:pt x="7191375" y="0"/>
                </a:lnTo>
                <a:lnTo>
                  <a:pt x="7191375" y="484380"/>
                </a:lnTo>
                <a:lnTo>
                  <a:pt x="0" y="4843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2832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600" kern="1200" dirty="0"/>
              <a:t> Diploma of Information Technology</a:t>
            </a:r>
          </a:p>
        </p:txBody>
      </p:sp>
      <p:pic>
        <p:nvPicPr>
          <p:cNvPr id="8" name="Grafik 7">
            <a:extLst>
              <a:ext uri="{FF2B5EF4-FFF2-40B4-BE49-F238E27FC236}">
                <a16:creationId xmlns:a16="http://schemas.microsoft.com/office/drawing/2014/main" id="{928CD7A2-570F-E6AF-8EA1-605EBE1A031D}"/>
              </a:ext>
            </a:extLst>
          </p:cNvPr>
          <p:cNvPicPr>
            <a:picLocks noChangeAspect="1"/>
          </p:cNvPicPr>
          <p:nvPr/>
        </p:nvPicPr>
        <p:blipFill>
          <a:blip r:embed="rId3"/>
          <a:stretch>
            <a:fillRect/>
          </a:stretch>
        </p:blipFill>
        <p:spPr>
          <a:xfrm>
            <a:off x="1246178" y="2193412"/>
            <a:ext cx="1234731" cy="1824528"/>
          </a:xfrm>
          <a:prstGeom prst="rect">
            <a:avLst/>
          </a:prstGeom>
        </p:spPr>
      </p:pic>
      <p:pic>
        <p:nvPicPr>
          <p:cNvPr id="10" name="Grafik 9">
            <a:extLst>
              <a:ext uri="{FF2B5EF4-FFF2-40B4-BE49-F238E27FC236}">
                <a16:creationId xmlns:a16="http://schemas.microsoft.com/office/drawing/2014/main" id="{8A0EF6F4-D874-2E22-16B9-3E548CD88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7184" y="5560166"/>
            <a:ext cx="2150468" cy="903197"/>
          </a:xfrm>
          <a:prstGeom prst="rect">
            <a:avLst/>
          </a:prstGeom>
        </p:spPr>
      </p:pic>
    </p:spTree>
    <p:extLst>
      <p:ext uri="{BB962C8B-B14F-4D97-AF65-F5344CB8AC3E}">
        <p14:creationId xmlns:p14="http://schemas.microsoft.com/office/powerpoint/2010/main" val="224754656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night sky&#10;&#10;Description automatically generated">
            <a:extLst>
              <a:ext uri="{FF2B5EF4-FFF2-40B4-BE49-F238E27FC236}">
                <a16:creationId xmlns:a16="http://schemas.microsoft.com/office/drawing/2014/main" id="{50F0814F-8066-45A4-BC4B-16DF89C68455}"/>
              </a:ext>
            </a:extLst>
          </p:cNvPr>
          <p:cNvPicPr>
            <a:picLocks noChangeAspect="1"/>
          </p:cNvPicPr>
          <p:nvPr/>
        </p:nvPicPr>
        <p:blipFill rotWithShape="1">
          <a:blip r:embed="rId3" cstate="print">
            <a:alphaModFix amt="60000"/>
            <a:extLst>
              <a:ext uri="{28A0092B-C50C-407E-A947-70E740481C1C}">
                <a14:useLocalDpi xmlns:a14="http://schemas.microsoft.com/office/drawing/2010/main" val="0"/>
              </a:ext>
            </a:extLst>
          </a:blip>
          <a:srcRect t="1834"/>
          <a:stretch/>
        </p:blipFill>
        <p:spPr>
          <a:xfrm>
            <a:off x="0" y="184184"/>
            <a:ext cx="12011025" cy="6673816"/>
          </a:xfrm>
          <a:prstGeom prst="rect">
            <a:avLst/>
          </a:prstGeom>
        </p:spPr>
      </p:pic>
      <p:sp>
        <p:nvSpPr>
          <p:cNvPr id="20" name="Title 50">
            <a:extLst>
              <a:ext uri="{FF2B5EF4-FFF2-40B4-BE49-F238E27FC236}">
                <a16:creationId xmlns:a16="http://schemas.microsoft.com/office/drawing/2014/main" id="{823EFBF6-982E-40E9-9702-299422979450}"/>
              </a:ext>
            </a:extLst>
          </p:cNvPr>
          <p:cNvSpPr txBox="1">
            <a:spLocks/>
          </p:cNvSpPr>
          <p:nvPr/>
        </p:nvSpPr>
        <p:spPr>
          <a:xfrm>
            <a:off x="457200" y="519796"/>
            <a:ext cx="10165218" cy="122740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defTabSz="914400" fontAlgn="auto">
              <a:lnSpc>
                <a:spcPct val="90000"/>
              </a:lnSpc>
              <a:spcAft>
                <a:spcPts val="600"/>
              </a:spcAft>
            </a:pPr>
            <a:endParaRPr lang="en-US" sz="4000" b="1" dirty="0">
              <a:solidFill>
                <a:srgbClr val="FFFFFF"/>
              </a:solidFill>
            </a:endParaRPr>
          </a:p>
        </p:txBody>
      </p:sp>
      <p:sp>
        <p:nvSpPr>
          <p:cNvPr id="5" name="Titel 5">
            <a:extLst>
              <a:ext uri="{FF2B5EF4-FFF2-40B4-BE49-F238E27FC236}">
                <a16:creationId xmlns:a16="http://schemas.microsoft.com/office/drawing/2014/main" id="{28545B2B-8A3D-7F45-909C-F1FD05DB9F7C}"/>
              </a:ext>
            </a:extLst>
          </p:cNvPr>
          <p:cNvSpPr>
            <a:spLocks noGrp="1"/>
          </p:cNvSpPr>
          <p:nvPr>
            <p:ph type="title"/>
          </p:nvPr>
        </p:nvSpPr>
        <p:spPr/>
        <p:txBody>
          <a:bodyPr/>
          <a:lstStyle/>
          <a:p>
            <a:r>
              <a:rPr lang="en-US" dirty="0">
                <a:solidFill>
                  <a:schemeClr val="bg1"/>
                </a:solidFill>
              </a:rPr>
              <a:t>Protocol Design Automation needs</a:t>
            </a:r>
          </a:p>
        </p:txBody>
      </p:sp>
      <p:sp>
        <p:nvSpPr>
          <p:cNvPr id="6" name="Slide Number Placeholder 2">
            <a:extLst>
              <a:ext uri="{FF2B5EF4-FFF2-40B4-BE49-F238E27FC236}">
                <a16:creationId xmlns:a16="http://schemas.microsoft.com/office/drawing/2014/main" id="{DEE5B266-128E-4444-3B72-887CDE8ED258}"/>
              </a:ext>
            </a:extLst>
          </p:cNvPr>
          <p:cNvSpPr txBox="1">
            <a:spLocks/>
          </p:cNvSpPr>
          <p:nvPr/>
        </p:nvSpPr>
        <p:spPr>
          <a:xfrm>
            <a:off x="11573164" y="6399211"/>
            <a:ext cx="618836" cy="45879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solidFill>
                  <a:schemeClr val="bg1"/>
                </a:solidFill>
              </a:rPr>
              <a:pPr/>
              <a:t>6</a:t>
            </a:fld>
            <a:endParaRPr lang="en-US" dirty="0">
              <a:solidFill>
                <a:schemeClr val="bg1"/>
              </a:solidFill>
            </a:endParaRPr>
          </a:p>
        </p:txBody>
      </p:sp>
      <p:sp>
        <p:nvSpPr>
          <p:cNvPr id="2" name="Content Placeholder 3">
            <a:extLst>
              <a:ext uri="{FF2B5EF4-FFF2-40B4-BE49-F238E27FC236}">
                <a16:creationId xmlns:a16="http://schemas.microsoft.com/office/drawing/2014/main" id="{AF01BFB2-8576-1C08-5C5C-3814E08B7BAE}"/>
              </a:ext>
            </a:extLst>
          </p:cNvPr>
          <p:cNvSpPr txBox="1">
            <a:spLocks/>
          </p:cNvSpPr>
          <p:nvPr/>
        </p:nvSpPr>
        <p:spPr>
          <a:xfrm>
            <a:off x="180975" y="1509713"/>
            <a:ext cx="11519959" cy="4114973"/>
          </a:xfrm>
          <a:prstGeom prst="rect">
            <a:avLst/>
          </a:prstGeom>
        </p:spPr>
        <p:txBody>
          <a:bodyPr/>
          <a:lstStyle>
            <a:lvl1pPr marL="439738" indent="-439738" algn="l" rtl="0" eaLnBrk="0" fontAlgn="base" hangingPunct="0">
              <a:lnSpc>
                <a:spcPct val="85000"/>
              </a:lnSpc>
              <a:spcBef>
                <a:spcPct val="30000"/>
              </a:spcBef>
              <a:spcAft>
                <a:spcPct val="0"/>
              </a:spcAft>
              <a:buClr>
                <a:schemeClr val="tx2"/>
              </a:buClr>
              <a:buSzPct val="115000"/>
              <a:buFont typeface="Wingdings" pitchFamily="2" charset="2"/>
              <a:buBlip>
                <a:blip r:embed="rId4"/>
              </a:buBlip>
              <a:defRPr sz="3200">
                <a:solidFill>
                  <a:schemeClr val="tx1"/>
                </a:solidFill>
                <a:latin typeface="+mn-lt"/>
                <a:ea typeface="+mn-ea"/>
                <a:cs typeface="+mn-cs"/>
              </a:defRPr>
            </a:lvl1pPr>
            <a:lvl2pPr marL="798513" indent="-357188" algn="l" rtl="0" eaLnBrk="0" fontAlgn="base" hangingPunct="0">
              <a:lnSpc>
                <a:spcPct val="85000"/>
              </a:lnSpc>
              <a:spcBef>
                <a:spcPct val="30000"/>
              </a:spcBef>
              <a:spcAft>
                <a:spcPct val="0"/>
              </a:spcAft>
              <a:buClr>
                <a:schemeClr val="tx2"/>
              </a:buClr>
              <a:buSzPct val="115000"/>
              <a:buFont typeface="Wingdings" pitchFamily="2" charset="2"/>
              <a:buBlip>
                <a:blip r:embed="rId4"/>
              </a:buBlip>
              <a:defRPr sz="2800">
                <a:solidFill>
                  <a:schemeClr val="tx1"/>
                </a:solidFill>
                <a:latin typeface="+mn-lt"/>
              </a:defRPr>
            </a:lvl2pPr>
            <a:lvl3pPr marL="1143000" indent="-336550" algn="l" rtl="0" eaLnBrk="0" fontAlgn="base" hangingPunct="0">
              <a:lnSpc>
                <a:spcPct val="85000"/>
              </a:lnSpc>
              <a:spcBef>
                <a:spcPct val="30000"/>
              </a:spcBef>
              <a:spcAft>
                <a:spcPct val="0"/>
              </a:spcAft>
              <a:buClr>
                <a:schemeClr val="tx2"/>
              </a:buClr>
              <a:buSzPct val="115000"/>
              <a:buFont typeface="Wingdings" pitchFamily="2" charset="2"/>
              <a:buBlip>
                <a:blip r:embed="rId4"/>
              </a:buBlip>
              <a:defRPr sz="2400">
                <a:solidFill>
                  <a:schemeClr val="tx1"/>
                </a:solidFill>
                <a:latin typeface="+mn-lt"/>
              </a:defRPr>
            </a:lvl3pPr>
            <a:lvl4pPr marL="1479550" indent="-334963" algn="l" rtl="0" eaLnBrk="0" fontAlgn="base" hangingPunct="0">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4pPr>
            <a:lvl5pPr marL="1817688" indent="-336550" algn="l" rtl="0" eaLnBrk="0" fontAlgn="base" hangingPunct="0">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5pPr>
            <a:lvl6pPr marL="2274888" indent="-336550" algn="l" rtl="0" eaLnBrk="1" fontAlgn="base" hangingPunct="1">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6pPr>
            <a:lvl7pPr marL="2732088" indent="-336550" algn="l" rtl="0" eaLnBrk="1" fontAlgn="base" hangingPunct="1">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7pPr>
            <a:lvl8pPr marL="3189288" indent="-336550" algn="l" rtl="0" eaLnBrk="1" fontAlgn="base" hangingPunct="1">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8pPr>
            <a:lvl9pPr marL="3646488" indent="-336550" algn="l" rtl="0" eaLnBrk="1" fontAlgn="base" hangingPunct="1">
              <a:lnSpc>
                <a:spcPct val="85000"/>
              </a:lnSpc>
              <a:spcBef>
                <a:spcPct val="30000"/>
              </a:spcBef>
              <a:spcAft>
                <a:spcPct val="0"/>
              </a:spcAft>
              <a:buClr>
                <a:schemeClr val="tx2"/>
              </a:buClr>
              <a:buSzPct val="115000"/>
              <a:buFont typeface="Wingdings" pitchFamily="2" charset="2"/>
              <a:buBlip>
                <a:blip r:embed="rId4"/>
              </a:buBlip>
              <a:defRPr sz="2000">
                <a:solidFill>
                  <a:schemeClr val="tx1"/>
                </a:solidFill>
                <a:latin typeface="+mn-lt"/>
              </a:defRPr>
            </a:lvl9pPr>
          </a:lstStyle>
          <a:p>
            <a:pPr marL="360363" lvl="1" indent="-184150">
              <a:spcBef>
                <a:spcPts val="600"/>
              </a:spcBef>
              <a:spcAft>
                <a:spcPts val="0"/>
              </a:spcAft>
            </a:pPr>
            <a:r>
              <a:rPr lang="en-GB" sz="3200" kern="0" dirty="0">
                <a:solidFill>
                  <a:schemeClr val="bg1"/>
                </a:solidFill>
              </a:rPr>
              <a:t>Ensure a higher degree of end-to-end consistency </a:t>
            </a:r>
          </a:p>
          <a:p>
            <a:pPr marL="360363" lvl="1" indent="-184150">
              <a:spcBef>
                <a:spcPts val="600"/>
              </a:spcBef>
              <a:spcAft>
                <a:spcPts val="0"/>
              </a:spcAft>
            </a:pPr>
            <a:r>
              <a:rPr lang="en-GB" sz="3200" kern="0" dirty="0">
                <a:solidFill>
                  <a:schemeClr val="bg1"/>
                </a:solidFill>
              </a:rPr>
              <a:t>Have built-in compliance with external </a:t>
            </a:r>
            <a:br>
              <a:rPr lang="en-GB" sz="3200" kern="0" dirty="0">
                <a:solidFill>
                  <a:schemeClr val="bg1"/>
                </a:solidFill>
              </a:rPr>
            </a:br>
            <a:r>
              <a:rPr lang="en-GB" sz="3200" kern="0" dirty="0">
                <a:solidFill>
                  <a:schemeClr val="bg1"/>
                </a:solidFill>
              </a:rPr>
              <a:t>and internal standards</a:t>
            </a:r>
          </a:p>
          <a:p>
            <a:pPr marL="360363" lvl="1" indent="-184150">
              <a:spcBef>
                <a:spcPts val="600"/>
              </a:spcBef>
              <a:spcAft>
                <a:spcPts val="0"/>
              </a:spcAft>
            </a:pPr>
            <a:r>
              <a:rPr lang="en-GB" sz="3200" kern="0" dirty="0">
                <a:solidFill>
                  <a:schemeClr val="bg1"/>
                </a:solidFill>
              </a:rPr>
              <a:t>Facilitate more automation and content reuse</a:t>
            </a:r>
          </a:p>
          <a:p>
            <a:pPr marL="360363" lvl="1" indent="-184150">
              <a:spcBef>
                <a:spcPts val="600"/>
              </a:spcBef>
              <a:spcAft>
                <a:spcPts val="0"/>
              </a:spcAft>
            </a:pPr>
            <a:r>
              <a:rPr kumimoji="0" lang="en-IN" sz="3200" i="0" u="none" strike="noStrike" kern="1200" cap="none" spc="35"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Share electronically the nonclinical protocol / study  </a:t>
            </a:r>
          </a:p>
          <a:p>
            <a:pPr marL="704850" lvl="2" indent="-184150">
              <a:spcBef>
                <a:spcPts val="600"/>
              </a:spcBef>
              <a:spcAft>
                <a:spcPts val="0"/>
              </a:spcAft>
            </a:pPr>
            <a:r>
              <a:rPr kumimoji="0" lang="en-IN" sz="2600" i="0" u="none" strike="noStrike" kern="1200" cap="none" spc="35"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Between Pharma's and CROs</a:t>
            </a:r>
          </a:p>
          <a:p>
            <a:pPr marL="704850" lvl="2" indent="-184150">
              <a:spcBef>
                <a:spcPts val="600"/>
              </a:spcBef>
              <a:spcAft>
                <a:spcPts val="0"/>
              </a:spcAft>
            </a:pPr>
            <a:r>
              <a:rPr lang="en-IN" sz="2600" spc="35" dirty="0">
                <a:solidFill>
                  <a:srgbClr val="FFFFFF"/>
                </a:solidFill>
                <a:latin typeface="Calibri" panose="020F0502020204030204" pitchFamily="34" charset="0"/>
                <a:ea typeface="+mn-ea"/>
                <a:cs typeface="Calibri" panose="020F0502020204030204" pitchFamily="34" charset="0"/>
              </a:rPr>
              <a:t>T</a:t>
            </a:r>
            <a:r>
              <a:rPr kumimoji="0" lang="en-IN" sz="2600" i="0" u="none" strike="noStrike" kern="1200" cap="none" spc="35"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 regulatory bodies</a:t>
            </a:r>
          </a:p>
          <a:p>
            <a:pPr marL="360363" lvl="1" indent="-184150">
              <a:spcBef>
                <a:spcPts val="600"/>
              </a:spcBef>
              <a:spcAft>
                <a:spcPts val="0"/>
              </a:spcAft>
            </a:pPr>
            <a:r>
              <a:rPr kumimoji="0" lang="en-IN" sz="3600" i="0" u="none" strike="noStrike" kern="1200" cap="none" spc="35"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Do so in a manner that is</a:t>
            </a:r>
          </a:p>
          <a:p>
            <a:pPr marL="704850" lvl="2" indent="-184150">
              <a:spcBef>
                <a:spcPts val="600"/>
              </a:spcBef>
              <a:spcAft>
                <a:spcPts val="0"/>
              </a:spcAft>
            </a:pPr>
            <a:r>
              <a:rPr kumimoji="0" lang="en-IN" sz="3000" i="0" u="none" strike="noStrike" kern="1200" cap="none" spc="35"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Computer readable for system to system exchange</a:t>
            </a:r>
          </a:p>
          <a:p>
            <a:pPr marL="704850" lvl="2" indent="-184150">
              <a:spcBef>
                <a:spcPts val="600"/>
              </a:spcBef>
              <a:spcAft>
                <a:spcPts val="0"/>
              </a:spcAft>
            </a:pPr>
            <a:r>
              <a:rPr lang="en-IN" sz="3000" spc="35" dirty="0">
                <a:solidFill>
                  <a:srgbClr val="FFFFFF"/>
                </a:solidFill>
                <a:latin typeface="Calibri" panose="020F0502020204030204" pitchFamily="34" charset="0"/>
                <a:ea typeface="+mn-ea"/>
                <a:cs typeface="Calibri" panose="020F0502020204030204" pitchFamily="34" charset="0"/>
              </a:rPr>
              <a:t>Human readable to turn into approval formal protocol</a:t>
            </a:r>
          </a:p>
          <a:p>
            <a:pPr marL="704850" lvl="2" indent="-184150">
              <a:spcBef>
                <a:spcPts val="600"/>
              </a:spcBef>
              <a:spcAft>
                <a:spcPts val="0"/>
              </a:spcAft>
            </a:pPr>
            <a:r>
              <a:rPr lang="en-IN" sz="3000" spc="35" dirty="0">
                <a:solidFill>
                  <a:srgbClr val="FFFFFF"/>
                </a:solidFill>
                <a:latin typeface="Calibri" panose="020F0502020204030204" pitchFamily="34" charset="0"/>
                <a:ea typeface="+mn-ea"/>
                <a:cs typeface="Calibri" panose="020F0502020204030204" pitchFamily="34" charset="0"/>
              </a:rPr>
              <a:t>Amendments must be evident</a:t>
            </a:r>
          </a:p>
          <a:p>
            <a:pPr marL="360363" lvl="1" indent="-184150">
              <a:spcBef>
                <a:spcPts val="600"/>
              </a:spcBef>
              <a:spcAft>
                <a:spcPts val="0"/>
              </a:spcAft>
            </a:pPr>
            <a:endParaRPr lang="en-GB" sz="3200" kern="0" dirty="0"/>
          </a:p>
          <a:p>
            <a:endParaRPr lang="en-US" kern="0" dirty="0"/>
          </a:p>
        </p:txBody>
      </p:sp>
    </p:spTree>
    <p:extLst>
      <p:ext uri="{BB962C8B-B14F-4D97-AF65-F5344CB8AC3E}">
        <p14:creationId xmlns:p14="http://schemas.microsoft.com/office/powerpoint/2010/main" val="193132484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06CAF0F9-424A-4067-B0D2-26CAD68726AA}"/>
              </a:ext>
            </a:extLst>
          </p:cNvPr>
          <p:cNvSpPr/>
          <p:nvPr/>
        </p:nvSpPr>
        <p:spPr>
          <a:xfrm>
            <a:off x="6485187" y="1803888"/>
            <a:ext cx="5292564" cy="4466090"/>
          </a:xfrm>
          <a:prstGeom prst="roundRect">
            <a:avLst>
              <a:gd name="adj" fmla="val 0"/>
            </a:avLst>
          </a:prstGeom>
          <a:solidFill>
            <a:srgbClr val="D8EAF8"/>
          </a:solidFill>
          <a:ln w="1905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pis For Office"/>
              <a:ea typeface="+mn-ea"/>
              <a:cs typeface="+mn-cs"/>
            </a:endParaRPr>
          </a:p>
        </p:txBody>
      </p:sp>
      <p:sp>
        <p:nvSpPr>
          <p:cNvPr id="11" name="Title 10">
            <a:extLst>
              <a:ext uri="{FF2B5EF4-FFF2-40B4-BE49-F238E27FC236}">
                <a16:creationId xmlns:a16="http://schemas.microsoft.com/office/drawing/2014/main" id="{DF8FE1A4-1846-4E28-8CFE-B20E4F712C8E}"/>
              </a:ext>
            </a:extLst>
          </p:cNvPr>
          <p:cNvSpPr>
            <a:spLocks noGrp="1"/>
          </p:cNvSpPr>
          <p:nvPr>
            <p:ph type="title"/>
          </p:nvPr>
        </p:nvSpPr>
        <p:spPr/>
        <p:txBody>
          <a:bodyPr/>
          <a:lstStyle/>
          <a:p>
            <a:r>
              <a:rPr lang="en-GB" dirty="0">
                <a:solidFill>
                  <a:srgbClr val="002060"/>
                </a:solidFill>
              </a:rPr>
              <a:t>What is the </a:t>
            </a:r>
            <a:r>
              <a:rPr lang="en-GB" dirty="0" err="1">
                <a:solidFill>
                  <a:srgbClr val="002060"/>
                </a:solidFill>
              </a:rPr>
              <a:t>OpenStudyBuilder</a:t>
            </a:r>
            <a:r>
              <a:rPr lang="en-GB" dirty="0">
                <a:solidFill>
                  <a:srgbClr val="002060"/>
                </a:solidFill>
              </a:rPr>
              <a:t> … </a:t>
            </a:r>
            <a:endParaRPr lang="en-GB" sz="2000" b="1" dirty="0">
              <a:solidFill>
                <a:srgbClr val="3B97DE"/>
              </a:solidFill>
              <a:latin typeface="+mn-lt"/>
            </a:endParaRPr>
          </a:p>
        </p:txBody>
      </p:sp>
      <p:sp>
        <p:nvSpPr>
          <p:cNvPr id="14" name="Content Placeholder 14">
            <a:extLst>
              <a:ext uri="{FF2B5EF4-FFF2-40B4-BE49-F238E27FC236}">
                <a16:creationId xmlns:a16="http://schemas.microsoft.com/office/drawing/2014/main" id="{F3C79E3D-B143-4EB6-BF6C-38761E5325AB}"/>
              </a:ext>
            </a:extLst>
          </p:cNvPr>
          <p:cNvSpPr txBox="1">
            <a:spLocks/>
          </p:cNvSpPr>
          <p:nvPr/>
        </p:nvSpPr>
        <p:spPr>
          <a:xfrm>
            <a:off x="516470" y="1764243"/>
            <a:ext cx="5286375" cy="336759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60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001965"/>
                </a:solidFill>
                <a:effectLst/>
                <a:uLnTx/>
                <a:uFillTx/>
                <a:latin typeface="Apis For Office"/>
                <a:ea typeface="+mn-ea"/>
                <a:cs typeface="+mn-cs"/>
              </a:rPr>
              <a:t>OpenStudyBuilder is an open source solution provided by Novo Nordisk® which is looking for collaborations.</a:t>
            </a:r>
          </a:p>
          <a:p>
            <a:pPr marL="0" marR="0" lvl="0" indent="0" algn="l" defTabSz="914400" rtl="0" eaLnBrk="1" fontAlgn="auto" latinLnBrk="0" hangingPunct="1">
              <a:lnSpc>
                <a:spcPct val="100000"/>
              </a:lnSpc>
              <a:spcBef>
                <a:spcPts val="1800"/>
              </a:spcBef>
              <a:spcAft>
                <a:spcPts val="60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001965"/>
                </a:solidFill>
                <a:effectLst/>
                <a:uLnTx/>
                <a:uFillTx/>
                <a:latin typeface="Apis For Office"/>
                <a:ea typeface="+mn-ea"/>
                <a:cs typeface="+mn-cs"/>
              </a:rPr>
              <a:t>The OpenStudyBuilder comprises three elements:</a:t>
            </a:r>
          </a:p>
          <a:p>
            <a:pPr marL="447675" marR="0" lvl="1" indent="-174625"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GB" sz="1500" b="1" i="0" u="none" strike="noStrike" kern="1200" cap="none" spc="0" normalizeH="0" baseline="0" noProof="0" dirty="0">
                <a:ln>
                  <a:noFill/>
                </a:ln>
                <a:solidFill>
                  <a:srgbClr val="001965"/>
                </a:solidFill>
                <a:effectLst/>
                <a:uLnTx/>
                <a:uFillTx/>
                <a:latin typeface="Apis For Office"/>
                <a:ea typeface="+mn-ea"/>
                <a:cs typeface="+mn-cs"/>
              </a:rPr>
              <a:t>Clinical Metadata Repository (MDR) and </a:t>
            </a:r>
            <a:br>
              <a:rPr kumimoji="0" lang="en-GB" sz="1500" b="1" i="0" u="none" strike="noStrike" kern="1200" cap="none" spc="0" normalizeH="0" baseline="0" noProof="0" dirty="0">
                <a:ln>
                  <a:noFill/>
                </a:ln>
                <a:solidFill>
                  <a:srgbClr val="001965"/>
                </a:solidFill>
                <a:effectLst/>
                <a:uLnTx/>
                <a:uFillTx/>
                <a:latin typeface="Apis For Office"/>
                <a:ea typeface="+mn-ea"/>
                <a:cs typeface="+mn-cs"/>
              </a:rPr>
            </a:br>
            <a:r>
              <a:rPr kumimoji="0" lang="en-GB" sz="1500" b="1" i="0" u="none" strike="noStrike" kern="1200" cap="none" spc="0" normalizeH="0" baseline="0" noProof="0" dirty="0">
                <a:ln>
                  <a:noFill/>
                </a:ln>
                <a:solidFill>
                  <a:srgbClr val="001965"/>
                </a:solidFill>
                <a:effectLst/>
                <a:uLnTx/>
                <a:uFillTx/>
                <a:latin typeface="Apis For Office"/>
                <a:ea typeface="+mn-ea"/>
                <a:cs typeface="+mn-cs"/>
              </a:rPr>
              <a:t>Study Definition Repository (SDR)</a:t>
            </a:r>
            <a:br>
              <a:rPr kumimoji="0" lang="en-GB" sz="1500" b="1" i="0" u="none" strike="noStrike" kern="1200" cap="none" spc="0" normalizeH="0" baseline="0" noProof="0" dirty="0">
                <a:ln>
                  <a:noFill/>
                </a:ln>
                <a:solidFill>
                  <a:srgbClr val="001965"/>
                </a:solidFill>
                <a:effectLst/>
                <a:uLnTx/>
                <a:uFillTx/>
                <a:latin typeface="Apis For Office"/>
                <a:ea typeface="+mn-ea"/>
                <a:cs typeface="+mn-cs"/>
              </a:rPr>
            </a:br>
            <a:r>
              <a:rPr kumimoji="0" lang="en-GB" sz="1500" b="0" i="0" u="none" strike="noStrike" kern="1200" cap="none" spc="0" normalizeH="0" baseline="0" noProof="0" dirty="0">
                <a:ln>
                  <a:noFill/>
                </a:ln>
                <a:solidFill>
                  <a:srgbClr val="001965"/>
                </a:solidFill>
                <a:effectLst/>
                <a:uLnTx/>
                <a:uFillTx/>
                <a:latin typeface="Apis For Office"/>
                <a:ea typeface="+mn-ea"/>
                <a:cs typeface="+mn-cs"/>
              </a:rPr>
              <a:t>(central repository for all study specification data)</a:t>
            </a:r>
          </a:p>
          <a:p>
            <a:pPr marL="447675" marR="0" lvl="1" indent="-174625"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GB" sz="1500" b="1" i="0" u="none" strike="noStrike" kern="1200" cap="none" spc="0" normalizeH="0" baseline="0" noProof="0" dirty="0" err="1">
                <a:ln>
                  <a:noFill/>
                </a:ln>
                <a:solidFill>
                  <a:srgbClr val="001965"/>
                </a:solidFill>
                <a:effectLst/>
                <a:uLnTx/>
                <a:uFillTx/>
                <a:latin typeface="Apis For Office"/>
                <a:ea typeface="+mn-ea"/>
                <a:cs typeface="+mn-cs"/>
              </a:rPr>
              <a:t>OpenStudyBuilder</a:t>
            </a:r>
            <a:r>
              <a:rPr kumimoji="0" lang="en-GB" sz="1500" b="1" i="0" u="none" strike="noStrike" kern="1200" cap="none" spc="0" normalizeH="0" baseline="0" noProof="0" dirty="0">
                <a:ln>
                  <a:noFill/>
                </a:ln>
                <a:solidFill>
                  <a:srgbClr val="001965"/>
                </a:solidFill>
                <a:effectLst/>
                <a:uLnTx/>
                <a:uFillTx/>
                <a:latin typeface="Apis For Office"/>
                <a:ea typeface="+mn-ea"/>
                <a:cs typeface="+mn-cs"/>
              </a:rPr>
              <a:t> application</a:t>
            </a:r>
            <a:br>
              <a:rPr kumimoji="0" lang="en-GB" sz="1500" b="0" i="0" u="none" strike="noStrike" kern="1200" cap="none" spc="0" normalizeH="0" baseline="0" noProof="0" dirty="0">
                <a:ln>
                  <a:noFill/>
                </a:ln>
                <a:solidFill>
                  <a:srgbClr val="001965"/>
                </a:solidFill>
                <a:effectLst/>
                <a:uLnTx/>
                <a:uFillTx/>
                <a:latin typeface="Apis For Office"/>
                <a:ea typeface="+mn-ea"/>
                <a:cs typeface="+mn-cs"/>
              </a:rPr>
            </a:br>
            <a:r>
              <a:rPr kumimoji="0" lang="en-GB" sz="1500" b="0" i="0" u="none" strike="noStrike" kern="1200" cap="none" spc="0" normalizeH="0" baseline="0" noProof="0" dirty="0">
                <a:ln>
                  <a:noFill/>
                </a:ln>
                <a:solidFill>
                  <a:srgbClr val="001965"/>
                </a:solidFill>
                <a:effectLst/>
                <a:uLnTx/>
                <a:uFillTx/>
                <a:latin typeface="Apis For Office"/>
                <a:ea typeface="+mn-ea"/>
                <a:cs typeface="+mn-cs"/>
              </a:rPr>
              <a:t>(web-based user interface)</a:t>
            </a:r>
          </a:p>
          <a:p>
            <a:pPr marL="447675" marR="0" lvl="1" indent="-174625"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GB" sz="1500" b="1" i="0" u="none" strike="noStrike" kern="1200" cap="none" spc="0" normalizeH="0" baseline="0" noProof="0" dirty="0">
                <a:ln>
                  <a:noFill/>
                </a:ln>
                <a:solidFill>
                  <a:srgbClr val="001965"/>
                </a:solidFill>
                <a:effectLst/>
                <a:uLnTx/>
                <a:uFillTx/>
                <a:latin typeface="Apis For Office"/>
                <a:ea typeface="+mn-ea"/>
                <a:cs typeface="+mn-cs"/>
              </a:rPr>
              <a:t>API layer </a:t>
            </a:r>
            <a:br>
              <a:rPr kumimoji="0" lang="en-GB" sz="1500" b="1" i="0" u="none" strike="noStrike" kern="1200" cap="none" spc="0" normalizeH="0" baseline="0" noProof="0" dirty="0">
                <a:ln>
                  <a:noFill/>
                </a:ln>
                <a:solidFill>
                  <a:srgbClr val="001965"/>
                </a:solidFill>
                <a:effectLst/>
                <a:uLnTx/>
                <a:uFillTx/>
                <a:latin typeface="Apis For Office"/>
                <a:ea typeface="+mn-ea"/>
                <a:cs typeface="+mn-cs"/>
              </a:rPr>
            </a:br>
            <a:r>
              <a:rPr kumimoji="0" lang="en-GB" sz="1500" b="0" i="0" u="none" strike="noStrike" kern="1200" cap="none" spc="0" normalizeH="0" baseline="0" noProof="0" dirty="0">
                <a:ln>
                  <a:noFill/>
                </a:ln>
                <a:solidFill>
                  <a:srgbClr val="001965"/>
                </a:solidFill>
                <a:effectLst/>
                <a:uLnTx/>
                <a:uFillTx/>
                <a:latin typeface="Apis For Office"/>
                <a:ea typeface="+mn-ea"/>
                <a:cs typeface="+mn-cs"/>
              </a:rPr>
              <a:t>(allowing interoperability with other applications)</a:t>
            </a:r>
            <a:br>
              <a:rPr kumimoji="0" lang="en-GB" sz="1500" b="0" i="0" u="none" strike="noStrike" kern="1200" cap="none" spc="0" normalizeH="0" baseline="0" noProof="0" dirty="0">
                <a:ln>
                  <a:noFill/>
                </a:ln>
                <a:solidFill>
                  <a:srgbClr val="001965"/>
                </a:solidFill>
                <a:effectLst/>
                <a:uLnTx/>
                <a:uFillTx/>
                <a:latin typeface="Apis For Office"/>
                <a:ea typeface="+mn-ea"/>
                <a:cs typeface="+mn-cs"/>
              </a:rPr>
            </a:br>
            <a:r>
              <a:rPr kumimoji="0" lang="en-GB" sz="1500" b="0" i="0" u="none" strike="noStrike" kern="1200" cap="none" spc="0" normalizeH="0" baseline="0" noProof="0" dirty="0">
                <a:ln>
                  <a:noFill/>
                </a:ln>
                <a:solidFill>
                  <a:srgbClr val="001965"/>
                </a:solidFill>
                <a:effectLst/>
                <a:uLnTx/>
                <a:uFillTx/>
                <a:latin typeface="Apis For Office"/>
                <a:ea typeface="+mn-ea"/>
                <a:cs typeface="+mn-cs"/>
              </a:rPr>
              <a:t>(DDF API Adaptor – enabling DDF SDR Compatibility)</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GB" sz="1600" b="0" i="0" u="none" strike="noStrike" kern="1200" cap="none" spc="0" normalizeH="0" baseline="0" noProof="0" dirty="0">
              <a:ln>
                <a:noFill/>
              </a:ln>
              <a:solidFill>
                <a:srgbClr val="001965"/>
              </a:solidFill>
              <a:effectLst/>
              <a:uLnTx/>
              <a:uFillTx/>
              <a:latin typeface="Apis For Office"/>
              <a:ea typeface="+mn-ea"/>
              <a:cs typeface="+mn-cs"/>
            </a:endParaRPr>
          </a:p>
          <a:p>
            <a:pPr marL="270000" marR="0" lvl="0" indent="-2700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GB" sz="1600" b="0" i="0" u="none" strike="noStrike" kern="1200" cap="none" spc="0" normalizeH="0" baseline="0" noProof="0" dirty="0">
              <a:ln>
                <a:noFill/>
              </a:ln>
              <a:solidFill>
                <a:srgbClr val="001965"/>
              </a:solidFill>
              <a:effectLst/>
              <a:uLnTx/>
              <a:uFillTx/>
              <a:latin typeface="Apis For Office"/>
              <a:ea typeface="+mn-ea"/>
              <a:cs typeface="+mn-cs"/>
            </a:endParaRPr>
          </a:p>
        </p:txBody>
      </p:sp>
      <p:grpSp>
        <p:nvGrpSpPr>
          <p:cNvPr id="19" name="Group 18">
            <a:extLst>
              <a:ext uri="{FF2B5EF4-FFF2-40B4-BE49-F238E27FC236}">
                <a16:creationId xmlns:a16="http://schemas.microsoft.com/office/drawing/2014/main" id="{6E924B75-712D-455E-9BCB-BA42CFD24215}"/>
              </a:ext>
            </a:extLst>
          </p:cNvPr>
          <p:cNvGrpSpPr/>
          <p:nvPr/>
        </p:nvGrpSpPr>
        <p:grpSpPr>
          <a:xfrm>
            <a:off x="7263712" y="2663809"/>
            <a:ext cx="3500812" cy="2563805"/>
            <a:chOff x="3097228" y="1722240"/>
            <a:chExt cx="3500812" cy="2563805"/>
          </a:xfrm>
        </p:grpSpPr>
        <p:pic>
          <p:nvPicPr>
            <p:cNvPr id="23" name="Content Placeholder 15">
              <a:extLst>
                <a:ext uri="{FF2B5EF4-FFF2-40B4-BE49-F238E27FC236}">
                  <a16:creationId xmlns:a16="http://schemas.microsoft.com/office/drawing/2014/main" id="{EB924F43-7977-41B8-BB25-84F5F3C4079C}"/>
                </a:ext>
              </a:extLst>
            </p:cNvPr>
            <p:cNvPicPr>
              <a:picLocks noChangeAspect="1"/>
            </p:cNvPicPr>
            <p:nvPr/>
          </p:nvPicPr>
          <p:blipFill>
            <a:blip r:embed="rId3"/>
            <a:stretch>
              <a:fillRect/>
            </a:stretch>
          </p:blipFill>
          <p:spPr>
            <a:xfrm>
              <a:off x="3097228" y="1722240"/>
              <a:ext cx="3500812" cy="2563805"/>
            </a:xfrm>
            <a:prstGeom prst="rect">
              <a:avLst/>
            </a:prstGeom>
          </p:spPr>
        </p:pic>
        <p:sp>
          <p:nvSpPr>
            <p:cNvPr id="24" name="TextBox 23">
              <a:extLst>
                <a:ext uri="{FF2B5EF4-FFF2-40B4-BE49-F238E27FC236}">
                  <a16:creationId xmlns:a16="http://schemas.microsoft.com/office/drawing/2014/main" id="{493597A2-929E-4AAF-B729-EF256858B4CF}"/>
                </a:ext>
              </a:extLst>
            </p:cNvPr>
            <p:cNvSpPr txBox="1"/>
            <p:nvPr/>
          </p:nvSpPr>
          <p:spPr>
            <a:xfrm rot="279312">
              <a:off x="4709810" y="2329867"/>
              <a:ext cx="502061" cy="253916"/>
            </a:xfrm>
            <a:prstGeom prst="rect">
              <a:avLst/>
            </a:prstGeom>
            <a:noFill/>
          </p:spPr>
          <p:txBody>
            <a:bodyPr wrap="none" rtlCol="0">
              <a:spAutoFit/>
            </a:bodyPr>
            <a:lstStyle/>
            <a:p>
              <a:r>
                <a:rPr lang="en-GB" sz="1050" b="1">
                  <a:solidFill>
                    <a:srgbClr val="00B0F0"/>
                  </a:solidFill>
                </a:rPr>
                <a:t>OPEN</a:t>
              </a:r>
            </a:p>
          </p:txBody>
        </p:sp>
        <p:cxnSp>
          <p:nvCxnSpPr>
            <p:cNvPr id="25" name="Straight Connector 24">
              <a:extLst>
                <a:ext uri="{FF2B5EF4-FFF2-40B4-BE49-F238E27FC236}">
                  <a16:creationId xmlns:a16="http://schemas.microsoft.com/office/drawing/2014/main" id="{3E0D732E-BA44-4BE3-A12B-8B259EF97840}"/>
                </a:ext>
              </a:extLst>
            </p:cNvPr>
            <p:cNvCxnSpPr>
              <a:cxnSpLocks/>
            </p:cNvCxnSpPr>
            <p:nvPr/>
          </p:nvCxnSpPr>
          <p:spPr>
            <a:xfrm flipH="1">
              <a:off x="4922722" y="2475875"/>
              <a:ext cx="4779" cy="54000"/>
            </a:xfrm>
            <a:prstGeom prst="line">
              <a:avLst/>
            </a:prstGeom>
            <a:ln w="1778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63A1E81-AAFE-464F-8393-0EDDB7F6ED50}"/>
              </a:ext>
            </a:extLst>
          </p:cNvPr>
          <p:cNvGrpSpPr/>
          <p:nvPr/>
        </p:nvGrpSpPr>
        <p:grpSpPr>
          <a:xfrm>
            <a:off x="7902099" y="3621349"/>
            <a:ext cx="266797" cy="266405"/>
            <a:chOff x="7424341" y="3556327"/>
            <a:chExt cx="266797" cy="266405"/>
          </a:xfrm>
          <a:effectLst>
            <a:outerShdw blurRad="50800" dist="38100" dir="5400000" algn="t" rotWithShape="0">
              <a:prstClr val="black">
                <a:alpha val="40000"/>
              </a:prstClr>
            </a:outerShdw>
          </a:effectLst>
        </p:grpSpPr>
        <p:sp>
          <p:nvSpPr>
            <p:cNvPr id="21" name="Graphic 228" descr="Single gear">
              <a:extLst>
                <a:ext uri="{FF2B5EF4-FFF2-40B4-BE49-F238E27FC236}">
                  <a16:creationId xmlns:a16="http://schemas.microsoft.com/office/drawing/2014/main" id="{99246EA0-068D-4F2A-BBD9-2B1329511C1B}"/>
                </a:ext>
              </a:extLst>
            </p:cNvPr>
            <p:cNvSpPr>
              <a:spLocks noChangeAspect="1"/>
            </p:cNvSpPr>
            <p:nvPr/>
          </p:nvSpPr>
          <p:spPr>
            <a:xfrm rot="20598698">
              <a:off x="7424341" y="3556327"/>
              <a:ext cx="266797" cy="266405"/>
            </a:xfrm>
            <a:custGeom>
              <a:avLst/>
              <a:gdLst>
                <a:gd name="connsiteX0" fmla="*/ 323850 w 648652"/>
                <a:gd name="connsiteY0" fmla="*/ 438150 h 647700"/>
                <a:gd name="connsiteX1" fmla="*/ 209550 w 648652"/>
                <a:gd name="connsiteY1" fmla="*/ 323850 h 647700"/>
                <a:gd name="connsiteX2" fmla="*/ 323850 w 648652"/>
                <a:gd name="connsiteY2" fmla="*/ 209550 h 647700"/>
                <a:gd name="connsiteX3" fmla="*/ 438150 w 648652"/>
                <a:gd name="connsiteY3" fmla="*/ 323850 h 647700"/>
                <a:gd name="connsiteX4" fmla="*/ 323850 w 648652"/>
                <a:gd name="connsiteY4" fmla="*/ 438150 h 647700"/>
                <a:gd name="connsiteX5" fmla="*/ 581025 w 648652"/>
                <a:gd name="connsiteY5" fmla="*/ 252413 h 647700"/>
                <a:gd name="connsiteX6" fmla="*/ 556260 w 648652"/>
                <a:gd name="connsiteY6" fmla="*/ 193358 h 647700"/>
                <a:gd name="connsiteX7" fmla="*/ 580073 w 648652"/>
                <a:gd name="connsiteY7" fmla="*/ 121920 h 647700"/>
                <a:gd name="connsiteX8" fmla="*/ 525780 w 648652"/>
                <a:gd name="connsiteY8" fmla="*/ 67628 h 647700"/>
                <a:gd name="connsiteX9" fmla="*/ 454343 w 648652"/>
                <a:gd name="connsiteY9" fmla="*/ 91440 h 647700"/>
                <a:gd name="connsiteX10" fmla="*/ 394335 w 648652"/>
                <a:gd name="connsiteY10" fmla="*/ 66675 h 647700"/>
                <a:gd name="connsiteX11" fmla="*/ 361950 w 648652"/>
                <a:gd name="connsiteY11" fmla="*/ 0 h 647700"/>
                <a:gd name="connsiteX12" fmla="*/ 285750 w 648652"/>
                <a:gd name="connsiteY12" fmla="*/ 0 h 647700"/>
                <a:gd name="connsiteX13" fmla="*/ 252413 w 648652"/>
                <a:gd name="connsiteY13" fmla="*/ 66675 h 647700"/>
                <a:gd name="connsiteX14" fmla="*/ 193358 w 648652"/>
                <a:gd name="connsiteY14" fmla="*/ 91440 h 647700"/>
                <a:gd name="connsiteX15" fmla="*/ 121920 w 648652"/>
                <a:gd name="connsiteY15" fmla="*/ 67628 h 647700"/>
                <a:gd name="connsiteX16" fmla="*/ 67628 w 648652"/>
                <a:gd name="connsiteY16" fmla="*/ 121920 h 647700"/>
                <a:gd name="connsiteX17" fmla="*/ 91440 w 648652"/>
                <a:gd name="connsiteY17" fmla="*/ 193358 h 647700"/>
                <a:gd name="connsiteX18" fmla="*/ 66675 w 648652"/>
                <a:gd name="connsiteY18" fmla="*/ 253365 h 647700"/>
                <a:gd name="connsiteX19" fmla="*/ 0 w 648652"/>
                <a:gd name="connsiteY19" fmla="*/ 285750 h 647700"/>
                <a:gd name="connsiteX20" fmla="*/ 0 w 648652"/>
                <a:gd name="connsiteY20" fmla="*/ 361950 h 647700"/>
                <a:gd name="connsiteX21" fmla="*/ 66675 w 648652"/>
                <a:gd name="connsiteY21" fmla="*/ 395288 h 647700"/>
                <a:gd name="connsiteX22" fmla="*/ 91440 w 648652"/>
                <a:gd name="connsiteY22" fmla="*/ 454343 h 647700"/>
                <a:gd name="connsiteX23" fmla="*/ 67628 w 648652"/>
                <a:gd name="connsiteY23" fmla="*/ 525780 h 647700"/>
                <a:gd name="connsiteX24" fmla="*/ 121920 w 648652"/>
                <a:gd name="connsiteY24" fmla="*/ 580073 h 647700"/>
                <a:gd name="connsiteX25" fmla="*/ 193358 w 648652"/>
                <a:gd name="connsiteY25" fmla="*/ 556260 h 647700"/>
                <a:gd name="connsiteX26" fmla="*/ 253365 w 648652"/>
                <a:gd name="connsiteY26" fmla="*/ 581025 h 647700"/>
                <a:gd name="connsiteX27" fmla="*/ 286703 w 648652"/>
                <a:gd name="connsiteY27" fmla="*/ 647700 h 647700"/>
                <a:gd name="connsiteX28" fmla="*/ 362903 w 648652"/>
                <a:gd name="connsiteY28" fmla="*/ 647700 h 647700"/>
                <a:gd name="connsiteX29" fmla="*/ 396240 w 648652"/>
                <a:gd name="connsiteY29" fmla="*/ 581025 h 647700"/>
                <a:gd name="connsiteX30" fmla="*/ 455295 w 648652"/>
                <a:gd name="connsiteY30" fmla="*/ 556260 h 647700"/>
                <a:gd name="connsiteX31" fmla="*/ 526733 w 648652"/>
                <a:gd name="connsiteY31" fmla="*/ 580073 h 647700"/>
                <a:gd name="connsiteX32" fmla="*/ 581025 w 648652"/>
                <a:gd name="connsiteY32" fmla="*/ 525780 h 647700"/>
                <a:gd name="connsiteX33" fmla="*/ 557213 w 648652"/>
                <a:gd name="connsiteY33" fmla="*/ 454343 h 647700"/>
                <a:gd name="connsiteX34" fmla="*/ 581978 w 648652"/>
                <a:gd name="connsiteY34" fmla="*/ 394335 h 647700"/>
                <a:gd name="connsiteX35" fmla="*/ 648653 w 648652"/>
                <a:gd name="connsiteY35" fmla="*/ 360998 h 647700"/>
                <a:gd name="connsiteX36" fmla="*/ 648653 w 648652"/>
                <a:gd name="connsiteY36" fmla="*/ 284798 h 647700"/>
                <a:gd name="connsiteX37" fmla="*/ 581025 w 648652"/>
                <a:gd name="connsiteY37" fmla="*/ 25241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8652" h="647700">
                  <a:moveTo>
                    <a:pt x="323850" y="438150"/>
                  </a:moveTo>
                  <a:cubicBezTo>
                    <a:pt x="260985" y="438150"/>
                    <a:pt x="209550" y="386715"/>
                    <a:pt x="209550" y="323850"/>
                  </a:cubicBezTo>
                  <a:cubicBezTo>
                    <a:pt x="209550" y="260985"/>
                    <a:pt x="260985" y="209550"/>
                    <a:pt x="323850" y="209550"/>
                  </a:cubicBezTo>
                  <a:cubicBezTo>
                    <a:pt x="386715" y="209550"/>
                    <a:pt x="438150" y="260985"/>
                    <a:pt x="438150" y="323850"/>
                  </a:cubicBezTo>
                  <a:cubicBezTo>
                    <a:pt x="438150" y="386715"/>
                    <a:pt x="386715" y="438150"/>
                    <a:pt x="323850" y="438150"/>
                  </a:cubicBezTo>
                  <a:close/>
                  <a:moveTo>
                    <a:pt x="581025" y="252413"/>
                  </a:moveTo>
                  <a:cubicBezTo>
                    <a:pt x="575310" y="231458"/>
                    <a:pt x="566738" y="211455"/>
                    <a:pt x="556260" y="193358"/>
                  </a:cubicBezTo>
                  <a:lnTo>
                    <a:pt x="580073" y="121920"/>
                  </a:lnTo>
                  <a:lnTo>
                    <a:pt x="525780" y="67628"/>
                  </a:lnTo>
                  <a:lnTo>
                    <a:pt x="454343" y="91440"/>
                  </a:lnTo>
                  <a:cubicBezTo>
                    <a:pt x="435293" y="80963"/>
                    <a:pt x="415290" y="72390"/>
                    <a:pt x="394335" y="66675"/>
                  </a:cubicBezTo>
                  <a:lnTo>
                    <a:pt x="361950" y="0"/>
                  </a:lnTo>
                  <a:lnTo>
                    <a:pt x="285750" y="0"/>
                  </a:lnTo>
                  <a:lnTo>
                    <a:pt x="252413" y="66675"/>
                  </a:lnTo>
                  <a:cubicBezTo>
                    <a:pt x="231458" y="72390"/>
                    <a:pt x="211455" y="80963"/>
                    <a:pt x="193358" y="91440"/>
                  </a:cubicBezTo>
                  <a:lnTo>
                    <a:pt x="121920" y="67628"/>
                  </a:lnTo>
                  <a:lnTo>
                    <a:pt x="67628" y="121920"/>
                  </a:lnTo>
                  <a:lnTo>
                    <a:pt x="91440" y="193358"/>
                  </a:lnTo>
                  <a:cubicBezTo>
                    <a:pt x="80963" y="212408"/>
                    <a:pt x="72390" y="232410"/>
                    <a:pt x="66675" y="253365"/>
                  </a:cubicBezTo>
                  <a:lnTo>
                    <a:pt x="0" y="285750"/>
                  </a:lnTo>
                  <a:lnTo>
                    <a:pt x="0" y="361950"/>
                  </a:lnTo>
                  <a:lnTo>
                    <a:pt x="66675" y="395288"/>
                  </a:lnTo>
                  <a:cubicBezTo>
                    <a:pt x="72390" y="416243"/>
                    <a:pt x="80963" y="436245"/>
                    <a:pt x="91440" y="454343"/>
                  </a:cubicBezTo>
                  <a:lnTo>
                    <a:pt x="67628" y="525780"/>
                  </a:lnTo>
                  <a:lnTo>
                    <a:pt x="121920" y="580073"/>
                  </a:lnTo>
                  <a:lnTo>
                    <a:pt x="193358" y="556260"/>
                  </a:lnTo>
                  <a:cubicBezTo>
                    <a:pt x="212408" y="566738"/>
                    <a:pt x="232410" y="575310"/>
                    <a:pt x="253365" y="581025"/>
                  </a:cubicBezTo>
                  <a:lnTo>
                    <a:pt x="286703" y="647700"/>
                  </a:lnTo>
                  <a:lnTo>
                    <a:pt x="362903" y="647700"/>
                  </a:lnTo>
                  <a:lnTo>
                    <a:pt x="396240" y="581025"/>
                  </a:lnTo>
                  <a:cubicBezTo>
                    <a:pt x="417195" y="575310"/>
                    <a:pt x="437198" y="566738"/>
                    <a:pt x="455295" y="556260"/>
                  </a:cubicBezTo>
                  <a:lnTo>
                    <a:pt x="526733" y="580073"/>
                  </a:lnTo>
                  <a:lnTo>
                    <a:pt x="581025" y="525780"/>
                  </a:lnTo>
                  <a:lnTo>
                    <a:pt x="557213" y="454343"/>
                  </a:lnTo>
                  <a:cubicBezTo>
                    <a:pt x="567690" y="435293"/>
                    <a:pt x="576263" y="415290"/>
                    <a:pt x="581978" y="394335"/>
                  </a:cubicBezTo>
                  <a:lnTo>
                    <a:pt x="648653" y="360998"/>
                  </a:lnTo>
                  <a:lnTo>
                    <a:pt x="648653" y="284798"/>
                  </a:lnTo>
                  <a:lnTo>
                    <a:pt x="581025" y="252413"/>
                  </a:lnTo>
                  <a:close/>
                </a:path>
              </a:pathLst>
            </a:custGeom>
            <a:solidFill>
              <a:srgbClr val="3B97DE"/>
            </a:solidFill>
            <a:ln w="952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pis For Office"/>
                <a:ea typeface="+mn-ea"/>
                <a:cs typeface="+mn-cs"/>
              </a:endParaRPr>
            </a:p>
          </p:txBody>
        </p:sp>
        <p:sp>
          <p:nvSpPr>
            <p:cNvPr id="22" name="Oval 21">
              <a:extLst>
                <a:ext uri="{FF2B5EF4-FFF2-40B4-BE49-F238E27FC236}">
                  <a16:creationId xmlns:a16="http://schemas.microsoft.com/office/drawing/2014/main" id="{933EC9F7-AFDA-4382-A781-FEC5683F5C62}"/>
                </a:ext>
              </a:extLst>
            </p:cNvPr>
            <p:cNvSpPr/>
            <p:nvPr/>
          </p:nvSpPr>
          <p:spPr>
            <a:xfrm>
              <a:off x="7509139" y="3640929"/>
              <a:ext cx="97200" cy="9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pis For Office"/>
                <a:ea typeface="+mn-ea"/>
                <a:cs typeface="+mn-cs"/>
              </a:endParaRPr>
            </a:p>
          </p:txBody>
        </p:sp>
      </p:grpSp>
      <p:sp>
        <p:nvSpPr>
          <p:cNvPr id="2" name="Slide Number Placeholder 2">
            <a:extLst>
              <a:ext uri="{FF2B5EF4-FFF2-40B4-BE49-F238E27FC236}">
                <a16:creationId xmlns:a16="http://schemas.microsoft.com/office/drawing/2014/main" id="{E962FBA4-3517-F0A7-649A-D11BE41D733C}"/>
              </a:ext>
            </a:extLst>
          </p:cNvPr>
          <p:cNvSpPr txBox="1">
            <a:spLocks/>
          </p:cNvSpPr>
          <p:nvPr/>
        </p:nvSpPr>
        <p:spPr>
          <a:xfrm>
            <a:off x="11887199" y="6418984"/>
            <a:ext cx="272472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3891910596"/>
      </p:ext>
    </p:extLst>
  </p:cSld>
  <p:clrMapOvr>
    <a:masterClrMapping/>
  </p:clrMapOvr>
  <p:transition>
    <p:strips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F8FE1A4-1846-4E28-8CFE-B20E4F712C8E}"/>
              </a:ext>
            </a:extLst>
          </p:cNvPr>
          <p:cNvSpPr>
            <a:spLocks noGrp="1"/>
          </p:cNvSpPr>
          <p:nvPr>
            <p:ph type="title"/>
          </p:nvPr>
        </p:nvSpPr>
        <p:spPr/>
        <p:txBody>
          <a:bodyPr/>
          <a:lstStyle/>
          <a:p>
            <a:r>
              <a:rPr lang="en-GB">
                <a:solidFill>
                  <a:srgbClr val="002060"/>
                </a:solidFill>
              </a:rPr>
              <a:t>The </a:t>
            </a:r>
            <a:r>
              <a:rPr lang="en-GB" err="1">
                <a:solidFill>
                  <a:srgbClr val="002060"/>
                </a:solidFill>
              </a:rPr>
              <a:t>OpenStudyBuilder</a:t>
            </a:r>
            <a:r>
              <a:rPr lang="en-GB">
                <a:solidFill>
                  <a:srgbClr val="002060"/>
                </a:solidFill>
              </a:rPr>
              <a:t> includes:</a:t>
            </a:r>
            <a:endParaRPr lang="en-GB" sz="2000" b="1">
              <a:solidFill>
                <a:srgbClr val="3B97DE"/>
              </a:solidFill>
              <a:latin typeface="+mn-lt"/>
            </a:endParaRPr>
          </a:p>
        </p:txBody>
      </p:sp>
      <p:sp>
        <p:nvSpPr>
          <p:cNvPr id="15" name="Content Placeholder 14">
            <a:extLst>
              <a:ext uri="{FF2B5EF4-FFF2-40B4-BE49-F238E27FC236}">
                <a16:creationId xmlns:a16="http://schemas.microsoft.com/office/drawing/2014/main" id="{7242ED99-742B-4C5B-86EF-7CE2393D7CBA}"/>
              </a:ext>
            </a:extLst>
          </p:cNvPr>
          <p:cNvSpPr>
            <a:spLocks noGrp="1"/>
          </p:cNvSpPr>
          <p:nvPr>
            <p:ph idx="1"/>
          </p:nvPr>
        </p:nvSpPr>
        <p:spPr>
          <a:xfrm>
            <a:off x="1" y="1244630"/>
            <a:ext cx="7228972" cy="4638009"/>
          </a:xfrm>
        </p:spPr>
        <p:txBody>
          <a:bodyPr anchor="ctr">
            <a:normAutofit/>
          </a:bodyPr>
          <a:lstStyle/>
          <a:p>
            <a:pPr>
              <a:spcBef>
                <a:spcPts val="600"/>
              </a:spcBef>
              <a:spcAft>
                <a:spcPts val="1200"/>
              </a:spcAft>
            </a:pPr>
            <a:r>
              <a:rPr lang="en-GB" sz="1600" dirty="0"/>
              <a:t>A </a:t>
            </a:r>
            <a:r>
              <a:rPr lang="en-GB" sz="1600" b="1" dirty="0"/>
              <a:t>Studies</a:t>
            </a:r>
            <a:r>
              <a:rPr lang="en-GB" sz="1600" dirty="0"/>
              <a:t> part for specification of studies </a:t>
            </a:r>
            <a:br>
              <a:rPr lang="en-GB" sz="1600" dirty="0">
                <a:highlight>
                  <a:srgbClr val="FFFF00"/>
                </a:highlight>
              </a:rPr>
            </a:br>
            <a:r>
              <a:rPr lang="en-GB" sz="1600" dirty="0">
                <a:solidFill>
                  <a:schemeClr val="tx1">
                    <a:lumMod val="65000"/>
                    <a:lumOff val="35000"/>
                  </a:schemeClr>
                </a:solidFill>
              </a:rPr>
              <a:t>(incl. disease area and study type, objectives and endpoints, population and eligibility criteria, study compounds and other interventions, study design, arms and visits, schedule of activities and associated procedure and assessment instructions)</a:t>
            </a:r>
          </a:p>
          <a:p>
            <a:pPr>
              <a:spcBef>
                <a:spcPts val="600"/>
              </a:spcBef>
              <a:spcAft>
                <a:spcPts val="1200"/>
              </a:spcAft>
            </a:pPr>
            <a:r>
              <a:rPr lang="en-GB" sz="1600" dirty="0"/>
              <a:t>A </a:t>
            </a:r>
            <a:r>
              <a:rPr lang="en-GB" sz="1600" b="1" dirty="0"/>
              <a:t>Library</a:t>
            </a:r>
            <a:r>
              <a:rPr lang="en-GB" sz="1600" dirty="0"/>
              <a:t> part for maintenance of terminology standards </a:t>
            </a:r>
            <a:r>
              <a:rPr lang="en-GB" sz="1600" dirty="0">
                <a:solidFill>
                  <a:schemeClr val="tx1">
                    <a:lumMod val="65000"/>
                    <a:lumOff val="35000"/>
                  </a:schemeClr>
                </a:solidFill>
              </a:rPr>
              <a:t>(incl. CDISC controlled terminology, relevant parts of external dictionaries for medical terms, pharmacological classes, units, a detailed compound library, a granulated library of activity terms) as well as syntax templates for cross-study and cross-project harmonisation)</a:t>
            </a:r>
          </a:p>
          <a:p>
            <a:pPr>
              <a:spcBef>
                <a:spcPts val="600"/>
              </a:spcBef>
              <a:spcAft>
                <a:spcPts val="1200"/>
              </a:spcAft>
            </a:pPr>
            <a:r>
              <a:rPr lang="en-GB" sz="1600" dirty="0"/>
              <a:t>An underlying </a:t>
            </a:r>
            <a:r>
              <a:rPr lang="en-GB" sz="1600" b="1" dirty="0"/>
              <a:t>knowledge database</a:t>
            </a:r>
            <a:r>
              <a:rPr lang="en-GB" sz="1600" dirty="0"/>
              <a:t> </a:t>
            </a:r>
            <a:br>
              <a:rPr lang="en-GB" sz="1600" dirty="0"/>
            </a:br>
            <a:r>
              <a:rPr lang="en-GB" sz="1600" dirty="0">
                <a:solidFill>
                  <a:schemeClr val="tx1">
                    <a:lumMod val="65000"/>
                    <a:lumOff val="35000"/>
                  </a:schemeClr>
                </a:solidFill>
              </a:rPr>
              <a:t>(enabling complex queries and visualisations for aggregation of information and showing how things are connected end-to-end)</a:t>
            </a:r>
          </a:p>
        </p:txBody>
      </p:sp>
      <p:sp>
        <p:nvSpPr>
          <p:cNvPr id="8" name="Slide Number Placeholder 7">
            <a:extLst>
              <a:ext uri="{FF2B5EF4-FFF2-40B4-BE49-F238E27FC236}">
                <a16:creationId xmlns:a16="http://schemas.microsoft.com/office/drawing/2014/main" id="{82E33689-4C2B-4FAE-BE06-E303A902AA73}"/>
              </a:ext>
            </a:extLst>
          </p:cNvPr>
          <p:cNvSpPr>
            <a:spLocks noGrp="1"/>
          </p:cNvSpPr>
          <p:nvPr>
            <p:ph type="sldNum" sz="quarter" idx="12"/>
          </p:nvPr>
        </p:nvSpPr>
        <p:spPr>
          <a:xfrm>
            <a:off x="9448799" y="6492875"/>
            <a:ext cx="2743200" cy="365125"/>
          </a:xfrm>
          <a:prstGeom prst="rect">
            <a:avLst/>
          </a:prstGeom>
        </p:spPr>
        <p:txBody>
          <a:bodyPr/>
          <a:lstStyle/>
          <a:p>
            <a:fld id="{23AA811B-2EBD-4900-905E-5BE206449611}" type="slidenum">
              <a:rPr lang="en-GB" smtClean="0"/>
              <a:t>8</a:t>
            </a:fld>
            <a:endParaRPr lang="en-GB" dirty="0"/>
          </a:p>
        </p:txBody>
      </p:sp>
      <p:pic>
        <p:nvPicPr>
          <p:cNvPr id="4" name="Picture 3">
            <a:extLst>
              <a:ext uri="{FF2B5EF4-FFF2-40B4-BE49-F238E27FC236}">
                <a16:creationId xmlns:a16="http://schemas.microsoft.com/office/drawing/2014/main" id="{4614AEE0-9C55-4609-B806-16E1A4094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4100" y="1191595"/>
            <a:ext cx="4612774" cy="2594686"/>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A99A84B4-3094-4F14-AE9C-68EB4E2D05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04099" y="3945364"/>
            <a:ext cx="4612774" cy="259468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4585495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D44BE82-82C4-44AA-99BB-A7C379CE381B}"/>
              </a:ext>
            </a:extLst>
          </p:cNvPr>
          <p:cNvSpPr>
            <a:spLocks noGrp="1"/>
          </p:cNvSpPr>
          <p:nvPr>
            <p:ph type="title"/>
          </p:nvPr>
        </p:nvSpPr>
        <p:spPr>
          <a:xfrm>
            <a:off x="500591" y="314741"/>
            <a:ext cx="11190817" cy="1034129"/>
          </a:xfrm>
        </p:spPr>
        <p:txBody>
          <a:bodyPr/>
          <a:lstStyle/>
          <a:p>
            <a:r>
              <a:rPr lang="en-US" sz="3400" dirty="0" err="1"/>
              <a:t>OpenStudyBuilder</a:t>
            </a:r>
            <a:r>
              <a:rPr lang="en-US" sz="3400" dirty="0"/>
              <a:t> is being built as an open-source MDR and SDR solution based on the CDISC 360 POC</a:t>
            </a:r>
          </a:p>
        </p:txBody>
      </p:sp>
      <p:sp>
        <p:nvSpPr>
          <p:cNvPr id="13" name="Content Placeholder 12">
            <a:extLst>
              <a:ext uri="{FF2B5EF4-FFF2-40B4-BE49-F238E27FC236}">
                <a16:creationId xmlns:a16="http://schemas.microsoft.com/office/drawing/2014/main" id="{D4454F52-7950-44A7-AC59-55AAF0AF87C4}"/>
              </a:ext>
            </a:extLst>
          </p:cNvPr>
          <p:cNvSpPr>
            <a:spLocks noGrp="1"/>
          </p:cNvSpPr>
          <p:nvPr>
            <p:ph idx="1"/>
          </p:nvPr>
        </p:nvSpPr>
        <p:spPr>
          <a:xfrm>
            <a:off x="2192693" y="1659816"/>
            <a:ext cx="8173617" cy="929485"/>
          </a:xfrm>
        </p:spPr>
        <p:txBody>
          <a:bodyPr/>
          <a:lstStyle/>
          <a:p>
            <a:r>
              <a:rPr lang="en-US" dirty="0"/>
              <a:t>Project collaborates with CDISC, </a:t>
            </a:r>
            <a:r>
              <a:rPr lang="en-US" dirty="0" err="1"/>
              <a:t>TransCelerate</a:t>
            </a:r>
            <a:r>
              <a:rPr lang="en-US" dirty="0"/>
              <a:t> DDF and suppliers</a:t>
            </a:r>
          </a:p>
        </p:txBody>
      </p:sp>
      <p:sp>
        <p:nvSpPr>
          <p:cNvPr id="2" name="Slide Number Placeholder 1">
            <a:extLst>
              <a:ext uri="{FF2B5EF4-FFF2-40B4-BE49-F238E27FC236}">
                <a16:creationId xmlns:a16="http://schemas.microsoft.com/office/drawing/2014/main" id="{3E755C31-4C62-4116-B9B6-0C7F46E08475}"/>
              </a:ext>
            </a:extLst>
          </p:cNvPr>
          <p:cNvSpPr>
            <a:spLocks noGrp="1"/>
          </p:cNvSpPr>
          <p:nvPr>
            <p:ph type="sldNum" sz="quarter" idx="12"/>
          </p:nvPr>
        </p:nvSpPr>
        <p:spPr>
          <a:xfrm>
            <a:off x="9448800" y="6356350"/>
            <a:ext cx="2743200" cy="365125"/>
          </a:xfrm>
          <a:prstGeom prst="rect">
            <a:avLst/>
          </a:prstGeom>
        </p:spPr>
        <p:txBody>
          <a:bodyPr/>
          <a:lstStyle/>
          <a:p>
            <a:fld id="{23AA811B-2EBD-4900-905E-5BE206449611}" type="slidenum">
              <a:rPr lang="en-GB" smtClean="0"/>
              <a:pPr/>
              <a:t>9</a:t>
            </a:fld>
            <a:endParaRPr lang="en-GB"/>
          </a:p>
        </p:txBody>
      </p:sp>
      <p:pic>
        <p:nvPicPr>
          <p:cNvPr id="3" name="Picture 2">
            <a:extLst>
              <a:ext uri="{FF2B5EF4-FFF2-40B4-BE49-F238E27FC236}">
                <a16:creationId xmlns:a16="http://schemas.microsoft.com/office/drawing/2014/main" id="{59AECAAD-ACE8-4DA1-B509-0B0500DB78B6}"/>
              </a:ext>
            </a:extLst>
          </p:cNvPr>
          <p:cNvPicPr>
            <a:picLocks noChangeAspect="1"/>
          </p:cNvPicPr>
          <p:nvPr/>
        </p:nvPicPr>
        <p:blipFill>
          <a:blip r:embed="rId5"/>
          <a:stretch>
            <a:fillRect/>
          </a:stretch>
        </p:blipFill>
        <p:spPr>
          <a:xfrm>
            <a:off x="671809" y="2900247"/>
            <a:ext cx="5389604" cy="3031652"/>
          </a:xfrm>
          <a:prstGeom prst="rect">
            <a:avLst/>
          </a:prstGeom>
          <a:ln>
            <a:solidFill>
              <a:schemeClr val="accent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0F7C941-D862-42AD-906E-3F2BB9DDA953}"/>
              </a:ext>
            </a:extLst>
          </p:cNvPr>
          <p:cNvPicPr>
            <a:picLocks noChangeAspect="1"/>
          </p:cNvPicPr>
          <p:nvPr/>
        </p:nvPicPr>
        <p:blipFill>
          <a:blip r:embed="rId6"/>
          <a:stretch>
            <a:fillRect/>
          </a:stretch>
        </p:blipFill>
        <p:spPr>
          <a:xfrm>
            <a:off x="6474639" y="2922174"/>
            <a:ext cx="5381637" cy="3031655"/>
          </a:xfrm>
          <a:prstGeom prst="rect">
            <a:avLst/>
          </a:prstGeom>
          <a:ln>
            <a:solidFill>
              <a:schemeClr val="accent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257F15D2-32D9-402A-ADC5-AF26BA669DC8}"/>
              </a:ext>
            </a:extLst>
          </p:cNvPr>
          <p:cNvSpPr txBox="1"/>
          <p:nvPr/>
        </p:nvSpPr>
        <p:spPr>
          <a:xfrm>
            <a:off x="9664635" y="6085173"/>
            <a:ext cx="2311530" cy="427489"/>
          </a:xfrm>
          <a:prstGeom prst="rect">
            <a:avLst/>
          </a:prstGeom>
          <a:noFill/>
        </p:spPr>
        <p:txBody>
          <a:bodyPr wrap="none" lIns="0" tIns="0" rIns="0" bIns="0" rtlCol="0">
            <a:spAutoFit/>
          </a:bodyPr>
          <a:lstStyle/>
          <a:p>
            <a:pPr algn="l">
              <a:lnSpc>
                <a:spcPct val="120000"/>
              </a:lnSpc>
            </a:pPr>
            <a:r>
              <a:rPr lang="en-GB" sz="1200">
                <a:solidFill>
                  <a:schemeClr val="tx2"/>
                </a:solidFill>
                <a:hlinkClick r:id="rId7"/>
              </a:rPr>
              <a:t>https://www.cdisc.org/cdisc-360</a:t>
            </a:r>
            <a:endParaRPr lang="en-GB" sz="1200">
              <a:solidFill>
                <a:schemeClr val="tx2"/>
              </a:solidFill>
            </a:endParaRPr>
          </a:p>
          <a:p>
            <a:pPr algn="l">
              <a:lnSpc>
                <a:spcPct val="120000"/>
              </a:lnSpc>
            </a:pPr>
            <a:endParaRPr lang="en-GB" sz="1200">
              <a:solidFill>
                <a:schemeClr val="tx2"/>
              </a:solidFill>
            </a:endParaRPr>
          </a:p>
        </p:txBody>
      </p:sp>
    </p:spTree>
    <p:custDataLst>
      <p:custData r:id="rId1"/>
      <p:custData r:id="rId2"/>
    </p:custDataLst>
    <p:extLst>
      <p:ext uri="{BB962C8B-B14F-4D97-AF65-F5344CB8AC3E}">
        <p14:creationId xmlns:p14="http://schemas.microsoft.com/office/powerpoint/2010/main" val="3739816701"/>
      </p:ext>
    </p:extLst>
  </p:cSld>
  <p:clrMapOvr>
    <a:masterClrMapping/>
  </p:clrMapOvr>
  <p:transition>
    <p:strips dir="rd"/>
  </p:transition>
</p:sld>
</file>

<file path=ppt/theme/theme1.xml><?xml version="1.0" encoding="utf-8"?>
<a:theme xmlns:a="http://schemas.openxmlformats.org/drawingml/2006/main" name="1_Xybion Corporation Presentation Template">
  <a:themeElements>
    <a:clrScheme name="1_ A_White Template with blue bar_Arial 2">
      <a:dk1>
        <a:srgbClr val="333333"/>
      </a:dk1>
      <a:lt1>
        <a:srgbClr val="FFFFFF"/>
      </a:lt1>
      <a:dk2>
        <a:srgbClr val="322F6F"/>
      </a:dk2>
      <a:lt2>
        <a:srgbClr val="B2B2B2"/>
      </a:lt2>
      <a:accent1>
        <a:srgbClr val="225CA2"/>
      </a:accent1>
      <a:accent2>
        <a:srgbClr val="1FA974"/>
      </a:accent2>
      <a:accent3>
        <a:srgbClr val="FFFFFF"/>
      </a:accent3>
      <a:accent4>
        <a:srgbClr val="2A2A2A"/>
      </a:accent4>
      <a:accent5>
        <a:srgbClr val="ABB5CE"/>
      </a:accent5>
      <a:accent6>
        <a:srgbClr val="1B9968"/>
      </a:accent6>
      <a:hlink>
        <a:srgbClr val="DE7432"/>
      </a:hlink>
      <a:folHlink>
        <a:srgbClr val="1A50C8"/>
      </a:folHlink>
    </a:clrScheme>
    <a:fontScheme name="1_ A_White Template with blue bar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solidFill>
      </a:spPr>
      <a:bodyPr wrap="square" rtlCol="0">
        <a:spAutoFit/>
      </a:bodyPr>
      <a:lstStyle>
        <a:defPPr>
          <a:defRPr dirty="0"/>
        </a:defPPr>
      </a:lstStyle>
    </a:txDef>
  </a:objectDefaults>
  <a:extraClrSchemeLst>
    <a:extraClrScheme>
      <a:clrScheme name="1_ A_White Template with blue bar_Arial 1">
        <a:dk1>
          <a:srgbClr val="333333"/>
        </a:dk1>
        <a:lt1>
          <a:srgbClr val="FFFFFF"/>
        </a:lt1>
        <a:dk2>
          <a:srgbClr val="322F6F"/>
        </a:dk2>
        <a:lt2>
          <a:srgbClr val="B2B2B2"/>
        </a:lt2>
        <a:accent1>
          <a:srgbClr val="28546A"/>
        </a:accent1>
        <a:accent2>
          <a:srgbClr val="1FA974"/>
        </a:accent2>
        <a:accent3>
          <a:srgbClr val="FFFFFF"/>
        </a:accent3>
        <a:accent4>
          <a:srgbClr val="2A2A2A"/>
        </a:accent4>
        <a:accent5>
          <a:srgbClr val="ACB3B9"/>
        </a:accent5>
        <a:accent6>
          <a:srgbClr val="1B9968"/>
        </a:accent6>
        <a:hlink>
          <a:srgbClr val="DE7432"/>
        </a:hlink>
        <a:folHlink>
          <a:srgbClr val="1A50C8"/>
        </a:folHlink>
      </a:clrScheme>
      <a:clrMap bg1="lt1" tx1="dk1" bg2="lt2" tx2="dk2" accent1="accent1" accent2="accent2" accent3="accent3" accent4="accent4" accent5="accent5" accent6="accent6" hlink="hlink" folHlink="folHlink"/>
    </a:extraClrScheme>
    <a:extraClrScheme>
      <a:clrScheme name="1_ A_White Template with blue bar_Arial 2">
        <a:dk1>
          <a:srgbClr val="333333"/>
        </a:dk1>
        <a:lt1>
          <a:srgbClr val="FFFFFF"/>
        </a:lt1>
        <a:dk2>
          <a:srgbClr val="322F6F"/>
        </a:dk2>
        <a:lt2>
          <a:srgbClr val="B2B2B2"/>
        </a:lt2>
        <a:accent1>
          <a:srgbClr val="225CA2"/>
        </a:accent1>
        <a:accent2>
          <a:srgbClr val="1FA974"/>
        </a:accent2>
        <a:accent3>
          <a:srgbClr val="FFFFFF"/>
        </a:accent3>
        <a:accent4>
          <a:srgbClr val="2A2A2A"/>
        </a:accent4>
        <a:accent5>
          <a:srgbClr val="ABB5CE"/>
        </a:accent5>
        <a:accent6>
          <a:srgbClr val="1B9968"/>
        </a:accent6>
        <a:hlink>
          <a:srgbClr val="DE7432"/>
        </a:hlink>
        <a:folHlink>
          <a:srgbClr val="1A50C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1_Promotions">
  <a:themeElements>
    <a:clrScheme name="VDX Colours">
      <a:dk1>
        <a:srgbClr val="12245B"/>
      </a:dk1>
      <a:lt1>
        <a:srgbClr val="FFFFFF"/>
      </a:lt1>
      <a:dk2>
        <a:srgbClr val="111326"/>
      </a:dk2>
      <a:lt2>
        <a:srgbClr val="F7F7F7"/>
      </a:lt2>
      <a:accent1>
        <a:srgbClr val="225EEC"/>
      </a:accent1>
      <a:accent2>
        <a:srgbClr val="4191D8"/>
      </a:accent2>
      <a:accent3>
        <a:srgbClr val="59CFD1"/>
      </a:accent3>
      <a:accent4>
        <a:srgbClr val="F7C628"/>
      </a:accent4>
      <a:accent5>
        <a:srgbClr val="F5F794"/>
      </a:accent5>
      <a:accent6>
        <a:srgbClr val="F84854"/>
      </a:accent6>
      <a:hlink>
        <a:srgbClr val="F84854"/>
      </a:hlink>
      <a:folHlink>
        <a:srgbClr val="F84854"/>
      </a:folHlink>
    </a:clrScheme>
    <a:fontScheme name="Open Sans">
      <a:majorFont>
        <a:latin typeface="Open Sans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ema">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NovoNordisk 2020">
      <a:dk1>
        <a:srgbClr val="000000"/>
      </a:dk1>
      <a:lt1>
        <a:srgbClr val="FFFFFF"/>
      </a:lt1>
      <a:dk2>
        <a:srgbClr val="001965"/>
      </a:dk2>
      <a:lt2>
        <a:srgbClr val="CCC5BD"/>
      </a:lt2>
      <a:accent1>
        <a:srgbClr val="001965"/>
      </a:accent1>
      <a:accent2>
        <a:srgbClr val="005AD2"/>
      </a:accent2>
      <a:accent3>
        <a:srgbClr val="2A918B"/>
      </a:accent3>
      <a:accent4>
        <a:srgbClr val="EEA7BF"/>
      </a:accent4>
      <a:accent5>
        <a:srgbClr val="3B97DE"/>
      </a:accent5>
      <a:accent6>
        <a:srgbClr val="939AA7"/>
      </a:accent6>
      <a:hlink>
        <a:srgbClr val="005AD2"/>
      </a:hlink>
      <a:folHlink>
        <a:srgbClr val="3B97DE"/>
      </a:folHlink>
    </a:clrScheme>
    <a:fontScheme name="NovoNordisk No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rue Blue">
      <a:srgbClr val="001965"/>
    </a:custClr>
    <a:custClr name="Light Blue">
      <a:srgbClr val="3B97DE"/>
    </a:custClr>
    <a:custClr name="Sea Blue">
      <a:srgbClr val="005AD2"/>
    </a:custClr>
    <a:custClr name="Rose Pink">
      <a:srgbClr val="EEA7BF"/>
    </a:custClr>
    <a:custClr name="Ocean Green">
      <a:srgbClr val="2A918B"/>
    </a:custClr>
    <a:custClr name="Concrete Grey">
      <a:srgbClr val="939AA7"/>
    </a:custClr>
    <a:custClr name="Sand Grey">
      <a:srgbClr val="CCC5BD"/>
    </a:custClr>
    <a:custClr name="Color has no name">
      <a:srgbClr val="FFFFFF"/>
    </a:custClr>
    <a:custClr name="Color has no name">
      <a:srgbClr val="FFFFFF"/>
    </a:custClr>
    <a:custClr name="Color has no name">
      <a:srgbClr val="FFFFFF"/>
    </a:custClr>
    <a:custClr name="Color has no name">
      <a:srgbClr val="FFFFFF"/>
    </a:custClr>
    <a:custClr name="Light Blue 40%">
      <a:srgbClr val="B1D5F2"/>
    </a:custClr>
    <a:custClr name="Sea Blue 40%">
      <a:srgbClr val="99BDED"/>
    </a:custClr>
    <a:custClr name="Rose Pink 40%">
      <a:srgbClr val="F8DCE5"/>
    </a:custClr>
    <a:custClr name="Ocean Green 40%">
      <a:srgbClr val="AAD3D1"/>
    </a:custClr>
    <a:custClr name="Concrete Grey 40%">
      <a:srgbClr val="D4D7DC"/>
    </a:custClr>
    <a:custClr name="Sand Grey 40%">
      <a:srgbClr val="EBE8E5"/>
    </a:custClr>
    <a:custClr name="Color has no name">
      <a:srgbClr val="FFFFFF"/>
    </a:custClr>
    <a:custClr name="Color has no name">
      <a:srgbClr val="FFFFFF"/>
    </a:custClr>
    <a:custClr name="Color has no name">
      <a:srgbClr val="FFFFFF"/>
    </a:custClr>
    <a:custClr name="Color has no name">
      <a:srgbClr val="FFFFFF"/>
    </a:custClr>
    <a:custClr name="Light Blue 20%">
      <a:srgbClr val="D8EAF8"/>
    </a:custClr>
    <a:custClr name="Sea Blue 20%">
      <a:srgbClr val="CCDEF6"/>
    </a:custClr>
    <a:custClr name="Rose Pink 20%">
      <a:srgbClr val="FCEDF2"/>
    </a:custClr>
    <a:custClr name="Ocean Green 20%">
      <a:srgbClr val="D4E9E8"/>
    </a:custClr>
    <a:custClr name="Concrete Grey 20%">
      <a:srgbClr val="E9EBED"/>
    </a:custClr>
    <a:custClr name="Sand Grey 20%">
      <a:srgbClr val="F5F3F2"/>
    </a:custClr>
    <a:custClr name="Color has no name">
      <a:srgbClr val="FFFFFF"/>
    </a:custClr>
    <a:custClr name="Color has no name">
      <a:srgbClr val="FFFFFF"/>
    </a:custClr>
    <a:custClr name="Color has no name">
      <a:srgbClr val="FFFFFF"/>
    </a:custClr>
    <a:custClr name="Color has no name">
      <a:srgbClr val="FFFFFF"/>
    </a:custClr>
    <a:custClr name="Golden Sun">
      <a:srgbClr val="EAAB00"/>
    </a:custClr>
    <a:custClr name="Lava Red">
      <a:srgbClr val="E6553F"/>
    </a:custClr>
    <a:custClr name="Forest Green">
      <a:srgbClr val="3F9C35"/>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0A46FFD793BD4FBD66AC078A91B353" ma:contentTypeVersion="2" ma:contentTypeDescription="Create a new document." ma:contentTypeScope="" ma:versionID="a656d6be9fea275eb83d332970ef970b">
  <xsd:schema xmlns:xsd="http://www.w3.org/2001/XMLSchema" xmlns:xs="http://www.w3.org/2001/XMLSchema" xmlns:p="http://schemas.microsoft.com/office/2006/metadata/properties" xmlns:ns2="0aadcc7d-bc4e-4c6c-a402-2e9a4d96df24" targetNamespace="http://schemas.microsoft.com/office/2006/metadata/properties" ma:root="true" ma:fieldsID="cd0f714f71b2b8eee1b11bb329fcc9f4" ns2:_="">
    <xsd:import namespace="0aadcc7d-bc4e-4c6c-a402-2e9a4d96df2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adcc7d-bc4e-4c6c-a402-2e9a4d96df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p:properties xmlns:p="http://schemas.microsoft.com/office/2006/metadata/properties" xmlns:xsi="http://www.w3.org/2001/XMLSchema-instance" xmlns:pc="http://schemas.microsoft.com/office/infopath/2007/PartnerControls">
  <documentManagement/>
</p:properties>
</file>

<file path=customXml/item11.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12.xml><?xml version="1.0" encoding="utf-8"?>
<TemplafySlideFormConfiguration><![CDATA[{"formFields":[],"formDataEntries":[]}]]></TemplafySlideFormConfiguration>
</file>

<file path=customXml/item13.xml><?xml version="1.0" encoding="utf-8"?>
<TemplafySlideFormConfiguration><![CDATA[{"formFields":[],"formDataEntries":[]}]]></TemplafySlideFormConfiguratio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TemplafySlideFormConfiguration><![CDATA[{"formFields":[],"formDataEntries":[]}]]></TemplafySlideFormConfiguration>
</file>

<file path=customXml/item4.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5.xml><?xml version="1.0" encoding="utf-8"?>
<TemplafyFormConfiguration><![CDATA[{"formFields":[{"dataSource":"P - Logo Choice","displayColumn":"logoUI","hideIfNoUserInteractionRequired":false,"distinct":true,"required":false,"autoSelectFirstOption":false,"type":"dropDown","name":"PLogoChoice","label":"Choose template version","helpTexts":{"prefix":"","postfix":""},"spacing":{},"fullyQualifiedName":"PLogoChoice"}],"formDataEntries":[]}]]></TemplafyFormConfiguration>
</file>

<file path=customXml/item6.xml><?xml version="1.0" encoding="utf-8"?>
<TemplafySlideFormConfiguration><![CDATA[{"formFields":[],"formDataEntries":[]}]]></TemplafySlideFormConfiguration>
</file>

<file path=customXml/item7.xml><?xml version="1.0" encoding="utf-8"?>
<TemplafySlideTemplateConfiguration><![CDATA[{"documentContentValidatorConfiguration":{"enableDocumentContentValidator":false,"documentContentValidatorVersion":0},"elementsMetadata":[],"slideId":"637352323191115078","enableDocumentContentUpdater":true,"version":"1.1"}]]></TemplafySlideTemplateConfiguration>
</file>

<file path=customXml/item8.xml><?xml version="1.0" encoding="utf-8"?>
<TemplafyTemplateConfiguration><![CDATA[{"elementsMetadata":[],"transformationConfigurations":[],"templateName":"Novo Nordisk template 2020","templateDescription":"Create a new presentation","enableDocumentContentUpdater":true,"version":"1.1"}]]></TemplafyTemplateConfiguration>
</file>

<file path=customXml/item9.xml><?xml version="1.0" encoding="utf-8"?>
<TemplafySlideTemplateConfiguration><![CDATA[{"documentContentValidatorConfiguration":{"enableDocumentContentValidator":false,"documentContentValidatorVersion":0},"elementsMetadata":[],"slideId":"637352323190490566","enableDocumentContentUpdater":true,"version":"1.1"}]]></TemplafySlideTemplateConfiguration>
</file>

<file path=customXml/itemProps1.xml><?xml version="1.0" encoding="utf-8"?>
<ds:datastoreItem xmlns:ds="http://schemas.openxmlformats.org/officeDocument/2006/customXml" ds:itemID="{216A9291-0E55-4CDA-B6BB-910ED92B2F2B}"/>
</file>

<file path=customXml/itemProps10.xml><?xml version="1.0" encoding="utf-8"?>
<ds:datastoreItem xmlns:ds="http://schemas.openxmlformats.org/officeDocument/2006/customXml" ds:itemID="{22EDEB1D-F96C-4A0E-BE38-B7F9337A073D}">
  <ds:schemaRefs>
    <ds:schemaRef ds:uri="http://schemas.microsoft.com/office/2006/metadata/properties"/>
    <ds:schemaRef ds:uri="http://schemas.microsoft.com/office/infopath/2007/PartnerControls"/>
    <ds:schemaRef ds:uri="http://schemas.microsoft.com/sharepoint/v3"/>
    <ds:schemaRef ds:uri="82e35409-1f61-4903-b6a9-15f1101c76ad"/>
    <ds:schemaRef ds:uri="bd63e723-428f-4970-8088-c2c346922489"/>
  </ds:schemaRefs>
</ds:datastoreItem>
</file>

<file path=customXml/itemProps11.xml><?xml version="1.0" encoding="utf-8"?>
<ds:datastoreItem xmlns:ds="http://schemas.openxmlformats.org/officeDocument/2006/customXml" ds:itemID="{286B0176-1AB7-4C55-83CA-DE19661E826A}">
  <ds:schemaRefs/>
</ds:datastoreItem>
</file>

<file path=customXml/itemProps12.xml><?xml version="1.0" encoding="utf-8"?>
<ds:datastoreItem xmlns:ds="http://schemas.openxmlformats.org/officeDocument/2006/customXml" ds:itemID="{EFEB20F8-7B01-4795-B43D-F26814BE4ED9}">
  <ds:schemaRefs/>
</ds:datastoreItem>
</file>

<file path=customXml/itemProps13.xml><?xml version="1.0" encoding="utf-8"?>
<ds:datastoreItem xmlns:ds="http://schemas.openxmlformats.org/officeDocument/2006/customXml" ds:itemID="{65ED1BC0-F328-4846-94A0-38DE5CF0C302}">
  <ds:schemaRefs/>
</ds:datastoreItem>
</file>

<file path=customXml/itemProps2.xml><?xml version="1.0" encoding="utf-8"?>
<ds:datastoreItem xmlns:ds="http://schemas.openxmlformats.org/officeDocument/2006/customXml" ds:itemID="{B8BBFD42-5123-4E23-80CA-937D76F76104}">
  <ds:schemaRefs>
    <ds:schemaRef ds:uri="http://schemas.microsoft.com/sharepoint/v3/contenttype/forms"/>
  </ds:schemaRefs>
</ds:datastoreItem>
</file>

<file path=customXml/itemProps3.xml><?xml version="1.0" encoding="utf-8"?>
<ds:datastoreItem xmlns:ds="http://schemas.openxmlformats.org/officeDocument/2006/customXml" ds:itemID="{2CAAC265-6137-46B1-A285-04D1D6A7C1BF}">
  <ds:schemaRefs/>
</ds:datastoreItem>
</file>

<file path=customXml/itemProps4.xml><?xml version="1.0" encoding="utf-8"?>
<ds:datastoreItem xmlns:ds="http://schemas.openxmlformats.org/officeDocument/2006/customXml" ds:itemID="{626470F6-14ED-4BFB-AD64-886BE40F2BA6}">
  <ds:schemaRefs/>
</ds:datastoreItem>
</file>

<file path=customXml/itemProps5.xml><?xml version="1.0" encoding="utf-8"?>
<ds:datastoreItem xmlns:ds="http://schemas.openxmlformats.org/officeDocument/2006/customXml" ds:itemID="{0EAE732B-3A91-411A-8C1A-6FA9E5457B7E}">
  <ds:schemaRefs/>
</ds:datastoreItem>
</file>

<file path=customXml/itemProps6.xml><?xml version="1.0" encoding="utf-8"?>
<ds:datastoreItem xmlns:ds="http://schemas.openxmlformats.org/officeDocument/2006/customXml" ds:itemID="{E41EBE6B-754E-4A7E-8C5D-844121FAAAE9}">
  <ds:schemaRefs/>
</ds:datastoreItem>
</file>

<file path=customXml/itemProps7.xml><?xml version="1.0" encoding="utf-8"?>
<ds:datastoreItem xmlns:ds="http://schemas.openxmlformats.org/officeDocument/2006/customXml" ds:itemID="{743DBC5C-143E-45A8-867A-CA27EFB02D49}">
  <ds:schemaRefs/>
</ds:datastoreItem>
</file>

<file path=customXml/itemProps8.xml><?xml version="1.0" encoding="utf-8"?>
<ds:datastoreItem xmlns:ds="http://schemas.openxmlformats.org/officeDocument/2006/customXml" ds:itemID="{3EF6E6FF-A500-45E5-BC31-0E5BF6EC43E4}">
  <ds:schemaRefs/>
</ds:datastoreItem>
</file>

<file path=customXml/itemProps9.xml><?xml version="1.0" encoding="utf-8"?>
<ds:datastoreItem xmlns:ds="http://schemas.openxmlformats.org/officeDocument/2006/customXml" ds:itemID="{FB398549-F892-4B7D-B1B3-CCAACCF27F40}">
  <ds:schemaRefs/>
</ds:datastoreItem>
</file>

<file path=docProps/app.xml><?xml version="1.0" encoding="utf-8"?>
<Properties xmlns="http://schemas.openxmlformats.org/officeDocument/2006/extended-properties" xmlns:vt="http://schemas.openxmlformats.org/officeDocument/2006/docPropsVTypes">
  <Template>blank</Template>
  <TotalTime>67</TotalTime>
  <Words>1273</Words>
  <Application>Microsoft Office PowerPoint</Application>
  <PresentationFormat>Widescreen</PresentationFormat>
  <Paragraphs>252</Paragraphs>
  <Slides>42</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42</vt:i4>
      </vt:variant>
    </vt:vector>
  </HeadingPairs>
  <TitlesOfParts>
    <vt:vector size="52" baseType="lpstr">
      <vt:lpstr>Helvetica</vt:lpstr>
      <vt:lpstr>Arial</vt:lpstr>
      <vt:lpstr>Calibri</vt:lpstr>
      <vt:lpstr>Apis For Office</vt:lpstr>
      <vt:lpstr>Wingdings</vt:lpstr>
      <vt:lpstr>Calibri Light</vt:lpstr>
      <vt:lpstr>Lato</vt:lpstr>
      <vt:lpstr>1_Xybion Corporation Presentation Template</vt:lpstr>
      <vt:lpstr>Office Theme</vt:lpstr>
      <vt:lpstr>1_Promotions</vt:lpstr>
      <vt:lpstr>Next Generation Nonclinical Protocol Development:   An OpenStudyBuilder Discussion and Demonstration   Opportunities for Pre-Clinical  Protocol Automation</vt:lpstr>
      <vt:lpstr>Agenda</vt:lpstr>
      <vt:lpstr>Introduction</vt:lpstr>
      <vt:lpstr>PowerPoint Presentation</vt:lpstr>
      <vt:lpstr>PowerPoint Presentation</vt:lpstr>
      <vt:lpstr>Protocol Design Automation needs</vt:lpstr>
      <vt:lpstr>What is the OpenStudyBuilder … </vt:lpstr>
      <vt:lpstr>The OpenStudyBuilder includes:</vt:lpstr>
      <vt:lpstr>OpenStudyBuilder is being built as an open-source MDR and SDR solution based on the CDISC 360 POC</vt:lpstr>
      <vt:lpstr>OpenStudyBuilder will also be DDF Compatible</vt:lpstr>
      <vt:lpstr>DDF is moving away from Document focused processes to Connected Data Driven processes</vt:lpstr>
      <vt:lpstr>To apply concept-based data standards end-to-end</vt:lpstr>
      <vt:lpstr>Open-Sourced</vt:lpstr>
      <vt:lpstr>Protocol</vt:lpstr>
      <vt:lpstr>OpenStudyBuilder Demo</vt:lpstr>
      <vt:lpstr>OpenStudyBuilder Demo</vt:lpstr>
      <vt:lpstr>Differences between Non clinical and Clinical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Automation Opportunities</vt:lpstr>
      <vt:lpstr>Getting Data </vt:lpstr>
      <vt:lpstr>Protocol Automation</vt:lpstr>
      <vt:lpstr>Protocol Automation</vt:lpstr>
      <vt:lpstr>PowerPoint Presentation</vt:lpstr>
      <vt:lpstr>PowerPoint Presentation</vt:lpstr>
      <vt:lpstr>PowerPoint Presentation</vt:lpstr>
      <vt:lpstr>PowerPoint Presentation</vt:lpstr>
      <vt:lpstr>Getting Started</vt:lpstr>
      <vt:lpstr>How do I get started on OpenStudyBuilder?</vt:lpstr>
      <vt:lpstr>PowerPoint Presentation</vt:lpstr>
      <vt:lpstr>Collaboration Opportunities</vt:lpstr>
      <vt:lpstr>Collaboration Opportunities</vt:lpstr>
      <vt:lpstr>Expectation &amp; Reality</vt:lpstr>
      <vt:lpstr>Links</vt:lpstr>
      <vt:lpstr>Thanks!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OpenStudyBuilder Open-source MDR</dc:title>
  <dc:creator>MT (Mikkel Traun)</dc:creator>
  <cp:lastModifiedBy>Friedman, Bob</cp:lastModifiedBy>
  <cp:revision>16</cp:revision>
  <dcterms:created xsi:type="dcterms:W3CDTF">2022-10-06T19:39:17Z</dcterms:created>
  <dcterms:modified xsi:type="dcterms:W3CDTF">2023-03-17T17:24:15Z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0x010100040A46FFD793BD4FBD66AC078A91B353</vt:lpwstr>
  </property>
  <property fmtid="{D5CDD505-2E9C-101B-9397-08002B2CF9AE}" pid="3" name="MediaServiceImageTags">
    <vt:lpwstr/>
  </property>
</Properties>
</file>